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56"/>
  </p:notesMasterIdLst>
  <p:sldIdLst>
    <p:sldId id="260" r:id="rId2"/>
    <p:sldId id="307" r:id="rId3"/>
    <p:sldId id="322" r:id="rId4"/>
    <p:sldId id="323" r:id="rId5"/>
    <p:sldId id="308" r:id="rId6"/>
    <p:sldId id="310" r:id="rId7"/>
    <p:sldId id="319" r:id="rId8"/>
    <p:sldId id="324" r:id="rId9"/>
    <p:sldId id="325" r:id="rId10"/>
    <p:sldId id="326" r:id="rId11"/>
    <p:sldId id="318" r:id="rId12"/>
    <p:sldId id="327" r:id="rId13"/>
    <p:sldId id="314" r:id="rId14"/>
    <p:sldId id="315" r:id="rId15"/>
    <p:sldId id="328" r:id="rId16"/>
    <p:sldId id="329" r:id="rId17"/>
    <p:sldId id="330" r:id="rId18"/>
    <p:sldId id="331" r:id="rId19"/>
    <p:sldId id="361" r:id="rId20"/>
    <p:sldId id="362" r:id="rId21"/>
    <p:sldId id="356" r:id="rId22"/>
    <p:sldId id="354" r:id="rId23"/>
    <p:sldId id="355" r:id="rId24"/>
    <p:sldId id="261" r:id="rId25"/>
    <p:sldId id="357" r:id="rId26"/>
    <p:sldId id="363" r:id="rId27"/>
    <p:sldId id="264" r:id="rId28"/>
    <p:sldId id="334" r:id="rId29"/>
    <p:sldId id="335" r:id="rId30"/>
    <p:sldId id="333" r:id="rId31"/>
    <p:sldId id="332" r:id="rId32"/>
    <p:sldId id="336" r:id="rId33"/>
    <p:sldId id="282" r:id="rId34"/>
    <p:sldId id="366" r:id="rId35"/>
    <p:sldId id="337" r:id="rId36"/>
    <p:sldId id="286" r:id="rId37"/>
    <p:sldId id="338" r:id="rId38"/>
    <p:sldId id="339" r:id="rId39"/>
    <p:sldId id="340" r:id="rId40"/>
    <p:sldId id="341" r:id="rId41"/>
    <p:sldId id="342" r:id="rId42"/>
    <p:sldId id="359" r:id="rId43"/>
    <p:sldId id="365" r:id="rId44"/>
    <p:sldId id="364" r:id="rId45"/>
    <p:sldId id="352" r:id="rId46"/>
    <p:sldId id="353" r:id="rId47"/>
    <p:sldId id="343" r:id="rId48"/>
    <p:sldId id="360" r:id="rId49"/>
    <p:sldId id="348" r:id="rId50"/>
    <p:sldId id="347" r:id="rId51"/>
    <p:sldId id="350" r:id="rId52"/>
    <p:sldId id="368" r:id="rId53"/>
    <p:sldId id="313" r:id="rId54"/>
    <p:sldId id="367" r:id="rId55"/>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C5"/>
    <a:srgbClr val="C09200"/>
    <a:srgbClr val="FFEEDD"/>
    <a:srgbClr val="FFF9F3"/>
    <a:srgbClr val="F9FBF7"/>
    <a:srgbClr val="FFE8D1"/>
    <a:srgbClr val="FFFFF3"/>
    <a:srgbClr val="FF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1" autoAdjust="0"/>
    <p:restoredTop sz="83084" autoAdjust="0"/>
  </p:normalViewPr>
  <p:slideViewPr>
    <p:cSldViewPr snapToGrid="0">
      <p:cViewPr varScale="1">
        <p:scale>
          <a:sx n="52" d="100"/>
          <a:sy n="52" d="100"/>
        </p:scale>
        <p:origin x="9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5/14/2019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Notes for lab meeting:</a:t>
            </a:r>
          </a:p>
          <a:p>
            <a:pPr marL="171450" indent="-171450">
              <a:buFontTx/>
              <a:buChar char="-"/>
            </a:pPr>
            <a:r>
              <a:rPr lang="en-US" dirty="0"/>
              <a:t>FYP, 2 weeks until brownbag </a:t>
            </a:r>
            <a:r>
              <a:rPr lang="en-US" dirty="0" err="1"/>
              <a:t>pres</a:t>
            </a:r>
            <a:r>
              <a:rPr lang="en-US" dirty="0"/>
              <a:t>, presenting at Hyo’s lab meeting on Tues</a:t>
            </a:r>
          </a:p>
          <a:p>
            <a:pPr marL="171450" indent="-171450">
              <a:buFontTx/>
              <a:buChar char="-"/>
            </a:pPr>
            <a:r>
              <a:rPr lang="en-US" dirty="0"/>
              <a:t>I’m planning for it to be a very intro-heavy talk, since I don’t have much to say data-wise. I have all the adult data, I’m not really sure how to make sense of, 1/5 of final kids data isn’t really interpretable, and kids pilot data is small n pilot data. I threw in partial final data and adult data at the end, but haven’t really figured out what I want to say about it. </a:t>
            </a:r>
          </a:p>
          <a:p>
            <a:pPr marL="171450" indent="-171450">
              <a:buFontTx/>
              <a:buChar char="-"/>
            </a:pPr>
            <a:r>
              <a:rPr lang="en-US" dirty="0"/>
              <a:t>First time trying out this new intro, would really appreciate high-level feedback about structure/organization</a:t>
            </a:r>
          </a:p>
          <a:p>
            <a:pPr marL="171450" indent="-171450">
              <a:buFontTx/>
              <a:buChar char="-"/>
            </a:pPr>
            <a:r>
              <a:rPr lang="en-US" dirty="0"/>
              <a:t>Feel free to interrupt, since I may need to do some restructuring after feedback, so timing won’t be accurate anyway</a:t>
            </a:r>
          </a:p>
          <a:p>
            <a:pPr marL="171450" indent="-171450">
              <a:buFontTx/>
              <a:buChar char="-"/>
            </a:pPr>
            <a:r>
              <a:rPr lang="en-US" dirty="0"/>
              <a:t>45 min of content, 1 </a:t>
            </a:r>
            <a:r>
              <a:rPr lang="en-US" dirty="0" err="1"/>
              <a:t>hr</a:t>
            </a:r>
            <a:r>
              <a:rPr lang="en-US" dirty="0"/>
              <a:t> 10 min for slot</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 Talk about a study that suggests this</a:t>
            </a: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2974688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talk, I’d like to argue that….</a:t>
            </a:r>
          </a:p>
          <a:p>
            <a:pPr marL="171450" indent="-171450">
              <a:buFontTx/>
              <a:buChar char="-"/>
            </a:pPr>
            <a:r>
              <a:rPr lang="en-US" dirty="0"/>
              <a:t>I’ll show you some intuitive reasons why this might be the case, talk about a prior study that hints to something along these lines, and walk you through the current ongoing study I’m conducting to investigate this.</a:t>
            </a: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4211487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In my ongoing FYP, I’m asking…</a:t>
            </a:r>
            <a:br>
              <a:rPr lang="en-US" dirty="0"/>
            </a:br>
            <a:r>
              <a:rPr lang="en-US" dirty="0"/>
              <a:t>I’ll present some preliminary data and end with some open questions.</a:t>
            </a: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41403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Cultural variation in what particular social categories children essentialize</a:t>
            </a:r>
          </a:p>
          <a:p>
            <a:pPr marL="0" indent="0">
              <a:buFont typeface="Arial" panose="020B0604020202020204" pitchFamily="34" charset="0"/>
              <a:buNone/>
            </a:pPr>
            <a:r>
              <a:rPr lang="en-US" sz="1200" dirty="0"/>
              <a:t>The role of social input (e.g. </a:t>
            </a:r>
            <a:r>
              <a:rPr lang="en-US" sz="1200" b="0" dirty="0"/>
              <a:t>language</a:t>
            </a:r>
            <a:r>
              <a:rPr lang="en-US" sz="1200" dirty="0"/>
              <a:t>) in guiding children to essentialize particular categories</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1520810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a:t>
            </a:r>
          </a:p>
          <a:p>
            <a:pPr marL="171450" indent="-171450">
              <a:buFontTx/>
              <a:buChar char="-"/>
            </a:pPr>
            <a:r>
              <a:rPr lang="en-US" sz="1200" dirty="0"/>
              <a:t>Here are some examples of generics</a:t>
            </a:r>
          </a:p>
          <a:p>
            <a:pPr marL="181234" indent="-181234">
              <a:buFontTx/>
              <a:buChar char="-"/>
            </a:pPr>
            <a:r>
              <a:rPr lang="en-US" dirty="0"/>
              <a:t>4yo who heard generic language about a novel social category -&gt; develop essentialist beliefs about that social category</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2760988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11789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4111419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8246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697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Work presented at SRCD this year</a:t>
            </a:r>
          </a:p>
          <a:p>
            <a:pPr marL="181234" indent="-181234">
              <a:buFontTx/>
              <a:buChar char="-"/>
            </a:pPr>
            <a:r>
              <a:rPr lang="en-US" dirty="0"/>
              <a:t>4 diff animals: Cleans itself with its beak, flaps its ears to cool off, likes to sleep standing up, likes to eat lettuce</a:t>
            </a:r>
          </a:p>
          <a:p>
            <a:pPr marL="181234" indent="-181234">
              <a:buFontTx/>
              <a:buChar char="-"/>
            </a:pPr>
            <a:r>
              <a:rPr lang="en-US" dirty="0"/>
              <a:t>4 diff girls: Rides on the white horse on merry-go-rounds, puts her left sock on first, likes books about a country called Switzerland, likes to eat gooseberries -&gt; all 5 DVs after each trial</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609060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We can’t help but categorize people around us into different genders. And we notice that people of different genders tend to differ in a variety of ways: have different hairstyles, wear different kinds of clothing, gravitate towards different activities, exhibit different preferences, different personalities</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100036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*redo the animals plot</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536252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Previous work has suggested that formal explanations can be a cue for essentialism, perhaps because they pick out the property as an inherent property of the category.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1612510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But here, I want to argue that actually, formal explanations can be ambiguous in a really interesting way. It’s true, sometimes we use them and interpret them in an essentialist way. But other times, I think we use them and interpret them in a non-essentialist, social-structural way.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202731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In particular, when appropriate information about the social-structural context is available, we may use and interpret formal explanations in this latter way. I’ll first present some intuitive reasons for the plausibility of formal explanation having this alternate social-structural interpretation, and then I’ll talk about a study that hints at this possibility as well.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4203045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intuitive reasons. So this project was in large part inspired by noticing formal explanations in the wild around me that didn’t seem to fit into the essentialist </a:t>
            </a:r>
            <a:r>
              <a:rPr lang="en-US" dirty="0" err="1"/>
              <a:t>mould</a:t>
            </a:r>
            <a:r>
              <a:rPr lang="en-US" dirty="0"/>
              <a:t>. Quick </a:t>
            </a:r>
            <a:r>
              <a:rPr lang="en-US" dirty="0" err="1"/>
              <a:t>shoutout</a:t>
            </a:r>
            <a:r>
              <a:rPr lang="en-US" dirty="0"/>
              <a:t> to Mike for the other two examples here.</a:t>
            </a:r>
          </a:p>
          <a:p>
            <a:r>
              <a:rPr lang="en-US" dirty="0"/>
              <a:t>- Returning to the idea of what makes for an apt formal explanation, the social experience of being __ is part of what it means to be a ___.</a:t>
            </a:r>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41367128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to explain the Vasilyeva paradigm when I get to her study, or hold off on study details until get to my study.</a:t>
            </a:r>
          </a:p>
        </p:txBody>
      </p:sp>
      <p:sp>
        <p:nvSpPr>
          <p:cNvPr id="4" name="Slide Number Placeholder 3"/>
          <p:cNvSpPr>
            <a:spLocks noGrp="1"/>
          </p:cNvSpPr>
          <p:nvPr>
            <p:ph type="sldNum" sz="quarter" idx="10"/>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26125776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*Whether </a:t>
            </a:r>
            <a:r>
              <a:rPr lang="en-US" dirty="0"/>
              <a:t>to explain the Vasilyeva paradigm when I get to her study, or hold off on study details until get to my study.</a:t>
            </a:r>
          </a:p>
        </p:txBody>
      </p:sp>
      <p:sp>
        <p:nvSpPr>
          <p:cNvPr id="4" name="Slide Number Placeholder 3"/>
          <p:cNvSpPr>
            <a:spLocks noGrp="1"/>
          </p:cNvSpPr>
          <p:nvPr>
            <p:ph type="sldNum" sz="quarter" idx="10"/>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11239435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369941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41268625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1048071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We can’t help but categorize people around us into different genders. People of different genders tend to differ in a variety of ways: have different hairstyles, wear different kinds of clothing, gravitate towards different activities, exhibit different preferences, different personalities</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1387760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 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1790364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Counterbalanced which bucket was bigger in the structural context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Language about difficulty -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1369901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check</a:t>
            </a:r>
          </a:p>
        </p:txBody>
      </p:sp>
      <p:sp>
        <p:nvSpPr>
          <p:cNvPr id="4" name="Slide Number Placeholder 3"/>
          <p:cNvSpPr>
            <a:spLocks noGrp="1"/>
          </p:cNvSpPr>
          <p:nvPr>
            <p:ph type="sldNum" sz="quarter" idx="10"/>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6325337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26483164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thought: let’s use the 5 canonical essentialism items from </a:t>
            </a:r>
            <a:r>
              <a:rPr lang="en-US" dirty="0" err="1"/>
              <a:t>Muradoglu</a:t>
            </a:r>
            <a:r>
              <a:rPr lang="en-US" dirty="0"/>
              <a:t> et al, and adapt them to this classroom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3033924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25272623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 answers to these questions that signal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11066312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compare what someone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for innateness switch, items don’t clearly tease apart essentialism from other ways of thinking</a:t>
            </a:r>
          </a:p>
        </p:txBody>
      </p:sp>
      <p:sp>
        <p:nvSpPr>
          <p:cNvPr id="4" name="Slide Number Placeholder 3"/>
          <p:cNvSpPr>
            <a:spLocks noGrp="1"/>
          </p:cNvSpPr>
          <p:nvPr>
            <p:ph type="sldNum" sz="quarter" idx="10"/>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3713612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After multiple rounds of piloting, we came up with a new battery of items to measure essentialism</a:t>
            </a:r>
          </a:p>
          <a:p>
            <a:pPr marL="181234" indent="-181234">
              <a:buFontTx/>
              <a:buChar char="-"/>
            </a:pPr>
            <a:r>
              <a:rPr lang="en-US" dirty="0"/>
              <a:t>Fixed order</a:t>
            </a:r>
          </a:p>
        </p:txBody>
      </p:sp>
      <p:sp>
        <p:nvSpPr>
          <p:cNvPr id="4" name="Slide Number Placeholder 3"/>
          <p:cNvSpPr>
            <a:spLocks noGrp="1"/>
          </p:cNvSpPr>
          <p:nvPr>
            <p:ph type="sldNum" sz="quarter" idx="10"/>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760435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Also an exploratory normative measure that we administered between the inductive potential and innateness switch items</a:t>
            </a:r>
          </a:p>
          <a:p>
            <a:pPr marL="0" indent="0">
              <a:buFontTx/>
              <a:buNone/>
            </a:pPr>
            <a:r>
              <a:rPr lang="en-US" dirty="0"/>
              <a:t>* Should I mention this?</a:t>
            </a:r>
          </a:p>
        </p:txBody>
      </p:sp>
      <p:sp>
        <p:nvSpPr>
          <p:cNvPr id="4" name="Slide Number Placeholder 3"/>
          <p:cNvSpPr>
            <a:spLocks noGrp="1"/>
          </p:cNvSpPr>
          <p:nvPr>
            <p:ph type="sldNum" sz="quarter" idx="10"/>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149945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How do children interpret these differences? How are children reasoning about these differences with respect to their concept of gender?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718354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But only these 3 items were averaged. Explain coding.</a:t>
            </a:r>
          </a:p>
          <a:p>
            <a:pPr marL="0" indent="0">
              <a:buFontTx/>
              <a:buNone/>
            </a:pPr>
            <a:r>
              <a:rPr lang="en-US" dirty="0"/>
              <a:t>*Force-choice: preference may not necessarily be essential</a:t>
            </a:r>
          </a:p>
        </p:txBody>
      </p:sp>
      <p:sp>
        <p:nvSpPr>
          <p:cNvPr id="4" name="Slide Number Placeholder 3"/>
          <p:cNvSpPr>
            <a:spLocks noGrp="1"/>
          </p:cNvSpPr>
          <p:nvPr>
            <p:ph type="sldNum" sz="quarter" idx="10"/>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1116245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Essentialism = for each subject, average 3 essentialism items, and then the averages over that. 1 is more essentialist, 0 is less. </a:t>
            </a:r>
          </a:p>
        </p:txBody>
      </p:sp>
      <p:sp>
        <p:nvSpPr>
          <p:cNvPr id="4" name="Slide Number Placeholder 3"/>
          <p:cNvSpPr>
            <a:spLocks noGrp="1"/>
          </p:cNvSpPr>
          <p:nvPr>
            <p:ph type="sldNum" sz="quarter" idx="10"/>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3407666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a:t>
            </a:r>
            <a:r>
              <a:rPr lang="en-US" dirty="0" err="1"/>
              <a:t>Muradoglu</a:t>
            </a:r>
            <a:r>
              <a:rPr lang="en-US" dirty="0"/>
              <a:t> et al, predict simple effect of formal explanations boosting essentialism in the nonstructural condition</a:t>
            </a:r>
          </a:p>
        </p:txBody>
      </p:sp>
      <p:sp>
        <p:nvSpPr>
          <p:cNvPr id="4" name="Slide Number Placeholder 3"/>
          <p:cNvSpPr>
            <a:spLocks noGrp="1"/>
          </p:cNvSpPr>
          <p:nvPr>
            <p:ph type="sldNum" sz="quarter" idx="10"/>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2693216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Vasilyeva et al, predict a simple effect of structural context decreasing essentialism when given a control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39907643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38975178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19709186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6473957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1427951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42857258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1590653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dirty="0"/>
              <a:t>One way to understand these gender differences is to take these differences as reflecting something </a:t>
            </a:r>
            <a:r>
              <a:rPr lang="en-US" sz="3200" b="1" dirty="0"/>
              <a:t>fundamentally different</a:t>
            </a:r>
            <a:r>
              <a:rPr lang="en-US" sz="3200" dirty="0"/>
              <a:t> between men and women. </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Essentialism - cognitive bias to believe that: categories represent real distinctions in the world, category members share an “essence” that gives rise to shared properties that are innate and unchangeable</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4613611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5878154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Statistical confound</a:t>
            </a:r>
          </a:p>
          <a:p>
            <a:pPr marL="171450" indent="-171450">
              <a:buFontTx/>
              <a:buChar char="-"/>
            </a:pPr>
            <a:r>
              <a:rPr lang="en-US" dirty="0"/>
              <a:t>Formal explanations – when do we produce them (so brief, almost tautological) vs fully fledged structural explanation (“well I walk in groups late at night because unfortunately the likelihood of women being targeted for harassment and violence by predatory men increases during the night hours”), pragmatics of brevity?</a:t>
            </a:r>
          </a:p>
        </p:txBody>
      </p:sp>
      <p:sp>
        <p:nvSpPr>
          <p:cNvPr id="4" name="Slide Number Placeholder 3"/>
          <p:cNvSpPr>
            <a:spLocks noGrp="1"/>
          </p:cNvSpPr>
          <p:nvPr>
            <p:ph type="sldNum" sz="quarter" idx="10"/>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2521927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Social context of gender.</a:t>
            </a:r>
          </a:p>
          <a:p>
            <a:pPr defTabSz="966582">
              <a:defRPr/>
            </a:pPr>
            <a:r>
              <a:rPr lang="en-US" dirty="0"/>
              <a:t>Different genders subject to different socialization, different resources, different social standards, different social biases, etc.</a:t>
            </a:r>
          </a:p>
          <a:p>
            <a:pPr defTabSz="966582">
              <a:defRPr/>
            </a:pPr>
            <a:r>
              <a:rPr lang="en-US" dirty="0"/>
              <a:t>For illustrative purposes, I’m illustrating this theory using the gender binary, but this theory is not committed to such a </a:t>
            </a:r>
            <a:r>
              <a:rPr lang="en-US" dirty="0" err="1"/>
              <a:t>dictotomy</a:t>
            </a:r>
            <a:r>
              <a:rPr lang="en-US" dirty="0"/>
              <a:t>.</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3188966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How do children decide between these two contrasting theories of gender? </a:t>
            </a:r>
            <a:br>
              <a:rPr lang="en-US" sz="1200" dirty="0"/>
            </a:br>
            <a:r>
              <a:rPr lang="en-US" sz="1200" dirty="0"/>
              <a:t>I don’t mean to imply that these are the only views of gender that you can have, or that these are two discrete takes: presenting them here as separate theories, but I think of them as describing two opposing views with a spectrum in between.</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117769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Plan for the talk:</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044149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92253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5/14/2019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5/14/2019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5/14/2019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0B09DE8-224C-474F-8E10-8AAFDD71DE16}" type="datetime1">
              <a:rPr lang="en-US" smtClean="0"/>
              <a:t>5/14/2019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5/14/2019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2F5B585B-1D24-41E5-8E3C-BACEE3E595E8}" type="datetime1">
              <a:rPr lang="en-US" smtClean="0"/>
              <a:t>5/14/2019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5/14/2019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38C3AF04-BE80-4AFB-B728-00FB5A34624C}" type="datetime1">
              <a:rPr lang="en-US" smtClean="0"/>
              <a:t>5/14/2019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gif"/><Relationship Id="rId4" Type="http://schemas.microsoft.com/office/2007/relationships/hdphoto" Target="../media/hdphoto1.wdp"/><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3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8.jpg"/><Relationship Id="rId13" Type="http://schemas.openxmlformats.org/officeDocument/2006/relationships/image" Target="../media/image16.JPG"/><Relationship Id="rId3" Type="http://schemas.openxmlformats.org/officeDocument/2006/relationships/image" Target="../media/image23.jpg"/><Relationship Id="rId7" Type="http://schemas.openxmlformats.org/officeDocument/2006/relationships/image" Target="../media/image27.png"/><Relationship Id="rId12" Type="http://schemas.openxmlformats.org/officeDocument/2006/relationships/image" Target="../media/image15.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g"/><Relationship Id="rId9"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4.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5.JPG"/><Relationship Id="rId4" Type="http://schemas.openxmlformats.org/officeDocument/2006/relationships/image" Target="../media/image16.JPG"/></Relationships>
</file>

<file path=ppt/slides/_rels/slide39.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28.jpg"/><Relationship Id="rId7" Type="http://schemas.openxmlformats.org/officeDocument/2006/relationships/image" Target="../media/image15.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7.JPG"/><Relationship Id="rId4" Type="http://schemas.openxmlformats.org/officeDocument/2006/relationships/image" Target="../media/image18.JPG"/><Relationship Id="rId9" Type="http://schemas.openxmlformats.org/officeDocument/2006/relationships/image" Target="../media/image24.jp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24.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5.JPG"/><Relationship Id="rId4" Type="http://schemas.openxmlformats.org/officeDocument/2006/relationships/image" Target="../media/image16.JP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hyperlink" Target="https://github.com/mariannazhang"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383280" cy="1920240"/>
          </a:xfrm>
        </p:spPr>
        <p:txBody>
          <a:bodyPr/>
          <a:lstStyle/>
          <a:p>
            <a:r>
              <a:rPr lang="en-US" dirty="0"/>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rPr>
              <a:t>Markman lab meeting</a:t>
            </a:r>
          </a:p>
          <a:p>
            <a:r>
              <a:rPr lang="en-US" sz="2400" dirty="0">
                <a:solidFill>
                  <a:schemeClr val="bg1">
                    <a:lumMod val="95000"/>
                  </a:schemeClr>
                </a:solidFill>
              </a:rPr>
              <a:t>5.9.19</a:t>
            </a:r>
          </a:p>
          <a:p>
            <a:endParaRPr lang="en-US" sz="2400" dirty="0"/>
          </a:p>
        </p:txBody>
      </p:sp>
      <p:sp>
        <p:nvSpPr>
          <p:cNvPr id="5" name="Title 1"/>
          <p:cNvSpPr txBox="1">
            <a:spLocks/>
          </p:cNvSpPr>
          <p:nvPr/>
        </p:nvSpPr>
        <p:spPr>
          <a:xfrm>
            <a:off x="631136" y="923454"/>
            <a:ext cx="5862610"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rPr>
              <a:t>Essentially blocked:</a:t>
            </a:r>
          </a:p>
          <a:p>
            <a:pPr>
              <a:lnSpc>
                <a:spcPct val="100000"/>
              </a:lnSpc>
            </a:pPr>
            <a:r>
              <a:rPr lang="en-US" dirty="0">
                <a:solidFill>
                  <a:schemeClr val="bg1">
                    <a:lumMod val="50000"/>
                  </a:schemeClr>
                </a:solidFill>
              </a:rPr>
              <a:t>the role of structural context in blocking essentialist interpretations of language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78A573-A17A-43F9-8F29-AF5C53D1AD1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grpSp>
        <p:nvGrpSpPr>
          <p:cNvPr id="21" name="Group 20">
            <a:extLst>
              <a:ext uri="{FF2B5EF4-FFF2-40B4-BE49-F238E27FC236}">
                <a16:creationId xmlns:a16="http://schemas.microsoft.com/office/drawing/2014/main" id="{2FFC9E4E-F600-43CF-99AB-86AC4BFD4E20}"/>
              </a:ext>
            </a:extLst>
          </p:cNvPr>
          <p:cNvGrpSpPr/>
          <p:nvPr/>
        </p:nvGrpSpPr>
        <p:grpSpPr>
          <a:xfrm>
            <a:off x="9788790" y="4635328"/>
            <a:ext cx="1821320" cy="850271"/>
            <a:chOff x="7045589" y="1663711"/>
            <a:chExt cx="2529248" cy="1180763"/>
          </a:xfrm>
        </p:grpSpPr>
        <p:sp>
          <p:nvSpPr>
            <p:cNvPr id="22" name="Rectangle 21">
              <a:extLst>
                <a:ext uri="{FF2B5EF4-FFF2-40B4-BE49-F238E27FC236}">
                  <a16:creationId xmlns:a16="http://schemas.microsoft.com/office/drawing/2014/main" id="{D8BE9E6D-1085-413D-814F-BB6B27D72A7C}"/>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B84100D-754D-4074-80D1-48E63C5C9085}"/>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E3C6E66C-2D77-44D6-BDD4-F152A7E2FB44}"/>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990BBB70-86ED-4B67-85A9-A3E1EB94A45A}"/>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01202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4F0E411-F5F3-4AC6-BFD9-B3EB41A8BB8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5" name="Rectangle 14">
            <a:extLst>
              <a:ext uri="{FF2B5EF4-FFF2-40B4-BE49-F238E27FC236}">
                <a16:creationId xmlns:a16="http://schemas.microsoft.com/office/drawing/2014/main" id="{E27E3A1D-2869-46D6-AC77-1BFFBA4BE7EF}"/>
              </a:ext>
            </a:extLst>
          </p:cNvPr>
          <p:cNvSpPr/>
          <p:nvPr/>
        </p:nvSpPr>
        <p:spPr>
          <a:xfrm>
            <a:off x="285978" y="3429000"/>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22" name="Title 3">
            <a:extLst>
              <a:ext uri="{FF2B5EF4-FFF2-40B4-BE49-F238E27FC236}">
                <a16:creationId xmlns:a16="http://schemas.microsoft.com/office/drawing/2014/main" id="{6F7456AC-45A8-4431-9BF1-0080F83A6025}"/>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cxnSp>
        <p:nvCxnSpPr>
          <p:cNvPr id="29" name="Straight Arrow Connector 28">
            <a:extLst>
              <a:ext uri="{FF2B5EF4-FFF2-40B4-BE49-F238E27FC236}">
                <a16:creationId xmlns:a16="http://schemas.microsoft.com/office/drawing/2014/main" id="{B78B9A9D-553E-4D66-AA40-AB14A92F42E0}"/>
              </a:ext>
            </a:extLst>
          </p:cNvPr>
          <p:cNvCxnSpPr/>
          <p:nvPr/>
        </p:nvCxnSpPr>
        <p:spPr>
          <a:xfrm flipV="1">
            <a:off x="8427811" y="2247391"/>
            <a:ext cx="673851" cy="7204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66D179D-A1ED-4706-BF9D-7C6E3645BEA9}"/>
              </a:ext>
            </a:extLst>
          </p:cNvPr>
          <p:cNvCxnSpPr>
            <a:cxnSpLocks/>
          </p:cNvCxnSpPr>
          <p:nvPr/>
        </p:nvCxnSpPr>
        <p:spPr>
          <a:xfrm>
            <a:off x="8418499" y="3774014"/>
            <a:ext cx="820043" cy="56110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25025A36-7678-4E96-9DC5-3B754CDD140B}"/>
              </a:ext>
            </a:extLst>
          </p:cNvPr>
          <p:cNvGrpSpPr/>
          <p:nvPr/>
        </p:nvGrpSpPr>
        <p:grpSpPr>
          <a:xfrm>
            <a:off x="9788790" y="463532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88100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4F0E411-F5F3-4AC6-BFD9-B3EB41A8BB86}"/>
              </a:ext>
            </a:extLst>
          </p:cNvPr>
          <p:cNvSpPr txBox="1"/>
          <p:nvPr/>
        </p:nvSpPr>
        <p:spPr>
          <a:xfrm>
            <a:off x="532335" y="1427075"/>
            <a:ext cx="6248824" cy="1815882"/>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 </a:t>
            </a:r>
          </a:p>
          <a:p>
            <a:pPr marL="166688" indent="-166688"/>
            <a:r>
              <a:rPr lang="en-US" sz="2800" b="1" dirty="0"/>
              <a:t>Formal explanations </a:t>
            </a:r>
            <a:r>
              <a:rPr lang="en-US" sz="2800" dirty="0"/>
              <a:t>have been proposed as another linguistic cue for essentialism.</a:t>
            </a:r>
          </a:p>
        </p:txBody>
      </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5" name="Rectangle 14">
            <a:extLst>
              <a:ext uri="{FF2B5EF4-FFF2-40B4-BE49-F238E27FC236}">
                <a16:creationId xmlns:a16="http://schemas.microsoft.com/office/drawing/2014/main" id="{E27E3A1D-2869-46D6-AC77-1BFFBA4BE7EF}"/>
              </a:ext>
            </a:extLst>
          </p:cNvPr>
          <p:cNvSpPr/>
          <p:nvPr/>
        </p:nvSpPr>
        <p:spPr>
          <a:xfrm>
            <a:off x="285978" y="3429000"/>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6" name="TextBox 15">
            <a:extLst>
              <a:ext uri="{FF2B5EF4-FFF2-40B4-BE49-F238E27FC236}">
                <a16:creationId xmlns:a16="http://schemas.microsoft.com/office/drawing/2014/main" id="{C564D12B-16D5-44B0-9426-BE019822390A}"/>
              </a:ext>
            </a:extLst>
          </p:cNvPr>
          <p:cNvSpPr txBox="1"/>
          <p:nvPr/>
        </p:nvSpPr>
        <p:spPr>
          <a:xfrm>
            <a:off x="532335" y="4988378"/>
            <a:ext cx="6248824" cy="1384995"/>
          </a:xfrm>
          <a:prstGeom prst="rect">
            <a:avLst/>
          </a:prstGeom>
          <a:noFill/>
        </p:spPr>
        <p:txBody>
          <a:bodyPr wrap="square" rtlCol="0">
            <a:spAutoFit/>
          </a:bodyPr>
          <a:lstStyle/>
          <a:p>
            <a:pPr marL="166688" indent="-166688"/>
            <a:r>
              <a:rPr lang="en-US" sz="2800" dirty="0"/>
              <a:t>Can information about the social-structural context block an essentialist interpretation of a formal explanation?</a:t>
            </a:r>
          </a:p>
        </p:txBody>
      </p:sp>
      <p:sp>
        <p:nvSpPr>
          <p:cNvPr id="22" name="Title 3">
            <a:extLst>
              <a:ext uri="{FF2B5EF4-FFF2-40B4-BE49-F238E27FC236}">
                <a16:creationId xmlns:a16="http://schemas.microsoft.com/office/drawing/2014/main" id="{6F7456AC-45A8-4431-9BF1-0080F83A6025}"/>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9788790" y="463532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842781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798687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702880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841849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421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view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3">
            <a:extLst>
              <a:ext uri="{FF2B5EF4-FFF2-40B4-BE49-F238E27FC236}">
                <a16:creationId xmlns:a16="http://schemas.microsoft.com/office/drawing/2014/main" id="{B311E0E6-46FF-4FB1-9781-00983798752B}"/>
              </a:ext>
            </a:extLst>
          </p:cNvPr>
          <p:cNvSpPr txBox="1">
            <a:spLocks/>
          </p:cNvSpPr>
          <p:nvPr/>
        </p:nvSpPr>
        <p:spPr>
          <a:xfrm>
            <a:off x="1025804" y="2872240"/>
            <a:ext cx="3518488" cy="111351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Linguistic cues</a:t>
            </a:r>
          </a:p>
        </p:txBody>
      </p:sp>
      <p:cxnSp>
        <p:nvCxnSpPr>
          <p:cNvPr id="15" name="Straight Arrow Connector 14">
            <a:extLst>
              <a:ext uri="{FF2B5EF4-FFF2-40B4-BE49-F238E27FC236}">
                <a16:creationId xmlns:a16="http://schemas.microsoft.com/office/drawing/2014/main" id="{4567830A-B967-4BD0-8D0C-207E10062159}"/>
              </a:ext>
            </a:extLst>
          </p:cNvPr>
          <p:cNvCxnSpPr>
            <a:cxnSpLocks/>
          </p:cNvCxnSpPr>
          <p:nvPr/>
        </p:nvCxnSpPr>
        <p:spPr>
          <a:xfrm flipV="1">
            <a:off x="4941239" y="1812750"/>
            <a:ext cx="1552354" cy="8187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85EB9-0794-47D3-BBE5-3B901F41599B}"/>
              </a:ext>
            </a:extLst>
          </p:cNvPr>
          <p:cNvCxnSpPr>
            <a:cxnSpLocks/>
          </p:cNvCxnSpPr>
          <p:nvPr/>
        </p:nvCxnSpPr>
        <p:spPr>
          <a:xfrm>
            <a:off x="4941239" y="4051006"/>
            <a:ext cx="1552354" cy="7584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6C535E26-6DDC-4F20-8BC7-8AFEB6B998DC}"/>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20" name="Content Placeholder 2">
            <a:extLst>
              <a:ext uri="{FF2B5EF4-FFF2-40B4-BE49-F238E27FC236}">
                <a16:creationId xmlns:a16="http://schemas.microsoft.com/office/drawing/2014/main" id="{EB8C87BA-58CA-412B-994E-51B32578503A}"/>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Gelman</a:t>
            </a:r>
            <a:r>
              <a:rPr lang="en-US" sz="1800" dirty="0"/>
              <a:t> 2003/2004</a:t>
            </a:r>
          </a:p>
          <a:p>
            <a:pPr>
              <a:buFont typeface="Arial" pitchFamily="34" charset="0"/>
              <a:buChar char="•"/>
            </a:pPr>
            <a:endParaRPr lang="en-US" sz="1800" dirty="0"/>
          </a:p>
        </p:txBody>
      </p:sp>
    </p:spTree>
    <p:extLst>
      <p:ext uri="{BB962C8B-B14F-4D97-AF65-F5344CB8AC3E}">
        <p14:creationId xmlns:p14="http://schemas.microsoft.com/office/powerpoint/2010/main" val="22699117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Generic language</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241272"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“Girls play with dolls.”</a:t>
            </a:r>
          </a:p>
          <a:p>
            <a:r>
              <a:rPr lang="en-US" sz="2400" dirty="0">
                <a:latin typeface="Cambria" panose="02040503050406030204" pitchFamily="18" charset="0"/>
                <a:ea typeface="Cambria" panose="02040503050406030204" pitchFamily="18" charset="0"/>
              </a:rPr>
              <a:t>“A girl plays with dolls.”</a:t>
            </a:r>
          </a:p>
        </p:txBody>
      </p:sp>
      <p:sp>
        <p:nvSpPr>
          <p:cNvPr id="9" name="TextBox 8">
            <a:extLst>
              <a:ext uri="{FF2B5EF4-FFF2-40B4-BE49-F238E27FC236}">
                <a16:creationId xmlns:a16="http://schemas.microsoft.com/office/drawing/2014/main" id="{D5004566-2267-4814-AC3B-5A34B00E60B0}"/>
              </a:ext>
            </a:extLst>
          </p:cNvPr>
          <p:cNvSpPr txBox="1"/>
          <p:nvPr/>
        </p:nvSpPr>
        <p:spPr>
          <a:xfrm>
            <a:off x="3541615" y="480215"/>
            <a:ext cx="2675028" cy="1569660"/>
          </a:xfrm>
          <a:prstGeom prst="rect">
            <a:avLst/>
          </a:prstGeom>
          <a:noFill/>
        </p:spPr>
        <p:txBody>
          <a:bodyPr wrap="none" rtlCol="0">
            <a:spAutoFit/>
          </a:bodyPr>
          <a:lstStyle/>
          <a:p>
            <a:r>
              <a:rPr lang="en-US" sz="2400" dirty="0"/>
              <a:t>the property is</a:t>
            </a:r>
            <a:br>
              <a:rPr lang="en-US" sz="2400" dirty="0"/>
            </a:br>
            <a:r>
              <a:rPr lang="en-US" sz="2400" b="1" dirty="0"/>
              <a:t>non-accidental </a:t>
            </a:r>
            <a:r>
              <a:rPr lang="en-US" sz="2400" dirty="0"/>
              <a:t>and</a:t>
            </a:r>
            <a:br>
              <a:rPr lang="en-US" sz="2400" b="1" dirty="0"/>
            </a:br>
            <a:r>
              <a:rPr lang="en-US" sz="2400" b="1" dirty="0"/>
              <a:t>conceptually central</a:t>
            </a:r>
            <a:br>
              <a:rPr lang="en-US" sz="2400" dirty="0"/>
            </a:br>
            <a:r>
              <a:rPr lang="en-US" sz="2400" dirty="0"/>
              <a:t>to that category</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377785"/>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Rhodes, Leslie, &amp; </a:t>
            </a:r>
            <a:r>
              <a:rPr lang="en-US" sz="1800" dirty="0" err="1"/>
              <a:t>Tworek</a:t>
            </a:r>
            <a:r>
              <a:rPr lang="en-US" sz="1800" dirty="0"/>
              <a:t>, 2012; </a:t>
            </a:r>
            <a:r>
              <a:rPr lang="en-US" sz="1800" dirty="0" err="1"/>
              <a:t>Cimpian</a:t>
            </a:r>
            <a:r>
              <a:rPr lang="en-US" sz="1800" dirty="0"/>
              <a:t> &amp; Markman 2009/2011</a:t>
            </a:r>
          </a:p>
          <a:p>
            <a:pPr>
              <a:buFont typeface="Arial" pitchFamily="34" charset="0"/>
              <a:buChar char="•"/>
            </a:pPr>
            <a:endParaRPr lang="en-US" sz="1800" dirty="0"/>
          </a:p>
        </p:txBody>
      </p:sp>
    </p:spTree>
    <p:extLst>
      <p:ext uri="{BB962C8B-B14F-4D97-AF65-F5344CB8AC3E}">
        <p14:creationId xmlns:p14="http://schemas.microsoft.com/office/powerpoint/2010/main" val="3697216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BC9B5E67-A97A-45B8-B90A-AAB95379B835}"/>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Rhodes, Leslie, &amp; </a:t>
            </a:r>
            <a:r>
              <a:rPr lang="en-US" sz="1800" dirty="0" err="1"/>
              <a:t>Tworek</a:t>
            </a:r>
            <a:r>
              <a:rPr lang="en-US" sz="1800" dirty="0"/>
              <a:t>, 2012</a:t>
            </a:r>
          </a:p>
        </p:txBody>
      </p:sp>
      <p:sp>
        <p:nvSpPr>
          <p:cNvPr id="14" name="Title 1">
            <a:extLst>
              <a:ext uri="{FF2B5EF4-FFF2-40B4-BE49-F238E27FC236}">
                <a16:creationId xmlns:a16="http://schemas.microsoft.com/office/drawing/2014/main" id="{6044B1D1-79EB-461E-932C-A3DFB2F26802}"/>
              </a:ext>
            </a:extLst>
          </p:cNvPr>
          <p:cNvSpPr>
            <a:spLocks noGrp="1"/>
          </p:cNvSpPr>
          <p:nvPr>
            <p:ph type="title"/>
          </p:nvPr>
        </p:nvSpPr>
        <p:spPr>
          <a:xfrm>
            <a:off x="657224" y="0"/>
            <a:ext cx="10772775" cy="1658198"/>
          </a:xfrm>
        </p:spPr>
        <p:txBody>
          <a:bodyPr>
            <a:normAutofit/>
          </a:bodyPr>
          <a:lstStyle/>
          <a:p>
            <a:r>
              <a:rPr lang="en-US" sz="4400" dirty="0"/>
              <a:t>Generics as a cue for essentialism</a:t>
            </a:r>
          </a:p>
        </p:txBody>
      </p:sp>
    </p:spTree>
    <p:extLst>
      <p:ext uri="{BB962C8B-B14F-4D97-AF65-F5344CB8AC3E}">
        <p14:creationId xmlns:p14="http://schemas.microsoft.com/office/powerpoint/2010/main" val="3543664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Tree>
    <p:extLst>
      <p:ext uri="{BB962C8B-B14F-4D97-AF65-F5344CB8AC3E}">
        <p14:creationId xmlns:p14="http://schemas.microsoft.com/office/powerpoint/2010/main" val="27464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5E-6 3.33333E-6 L -0.04011 -0.34537 " pathEditMode="relative" rAng="0" ptsTypes="AA">
                                      <p:cBhvr>
                                        <p:cTn id="10" dur="1000" fill="hold"/>
                                        <p:tgtEl>
                                          <p:spTgt spid="8"/>
                                        </p:tgtEl>
                                        <p:attrNameLst>
                                          <p:attrName>ppt_x</p:attrName>
                                          <p:attrName>ppt_y</p:attrName>
                                        </p:attrNameLst>
                                      </p:cBhvr>
                                      <p:rCtr x="-2005" y="-17269"/>
                                    </p:animMotion>
                                  </p:childTnLst>
                                </p:cTn>
                              </p:par>
                              <p:par>
                                <p:cTn id="11" presetID="42" presetClass="path" presetSubtype="0" accel="50000" decel="50000" fill="hold" grpId="0" nodeType="withEffect">
                                  <p:stCondLst>
                                    <p:cond delay="0"/>
                                  </p:stCondLst>
                                  <p:childTnLst>
                                    <p:animMotion origin="layout" path="M 2.08333E-6 -4.81481E-6 L -0.04245 -0.37986 " pathEditMode="relative" rAng="0" ptsTypes="AA">
                                      <p:cBhvr>
                                        <p:cTn id="12" dur="1000" fill="hold"/>
                                        <p:tgtEl>
                                          <p:spTgt spid="32"/>
                                        </p:tgtEl>
                                        <p:attrNameLst>
                                          <p:attrName>ppt_x</p:attrName>
                                          <p:attrName>ppt_y</p:attrName>
                                        </p:attrNameLst>
                                      </p:cBhvr>
                                      <p:rCtr x="-2122"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solidFill>
                  <a:schemeClr val="bg1">
                    <a:lumMod val="95000"/>
                  </a:schemeClr>
                </a:solidFill>
              </a:rPr>
              <a:t>A social-structural view of gender</a:t>
            </a:r>
            <a:endParaRPr lang="en-US" sz="4400" dirty="0">
              <a:solidFill>
                <a:schemeClr val="bg1">
                  <a:lumMod val="95000"/>
                </a:schemeClr>
              </a:solidFill>
            </a:endParaRP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95000"/>
                  </a:schemeClr>
                </a:solidFill>
              </a:rPr>
              <a:t>An essentialist </a:t>
            </a:r>
            <a:br>
              <a:rPr lang="en-US" sz="4400" dirty="0">
                <a:solidFill>
                  <a:schemeClr val="bg1">
                    <a:lumMod val="95000"/>
                  </a:schemeClr>
                </a:solidFill>
              </a:rPr>
            </a:br>
            <a:r>
              <a:rPr lang="en-US" sz="4400" dirty="0">
                <a:solidFill>
                  <a:schemeClr val="bg1">
                    <a:lumMod val="95000"/>
                  </a:schemeClr>
                </a:solidFill>
              </a:rPr>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21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2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a:t>
            </a:r>
            <a:r>
              <a:rPr lang="en-US" sz="2400" dirty="0">
                <a:solidFill>
                  <a:schemeClr val="accent1">
                    <a:lumMod val="75000"/>
                  </a:schemeClr>
                </a:solidFill>
                <a:latin typeface="Cambria" panose="02040503050406030204" pitchFamily="18" charset="0"/>
                <a:ea typeface="Cambria" panose="02040503050406030204" pitchFamily="18" charset="0"/>
              </a:rPr>
              <a:t>plays with dolls </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Suzy is </a:t>
            </a:r>
            <a:r>
              <a:rPr lang="en-US" sz="2400" dirty="0">
                <a:solidFill>
                  <a:srgbClr val="C09200"/>
                </a:solidFill>
                <a:latin typeface="Cambria" panose="02040503050406030204" pitchFamily="18" charset="0"/>
                <a:ea typeface="Cambria" panose="02040503050406030204" pitchFamily="18" charset="0"/>
              </a:rPr>
              <a:t>a girl</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292364"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An individual has </a:t>
            </a:r>
            <a:r>
              <a:rPr lang="en-US" sz="2400" dirty="0">
                <a:solidFill>
                  <a:schemeClr val="accent1">
                    <a:lumMod val="75000"/>
                  </a:schemeClr>
                </a:solidFill>
                <a:latin typeface="Cambria" panose="02040503050406030204" pitchFamily="18" charset="0"/>
                <a:ea typeface="Cambria" panose="02040503050406030204" pitchFamily="18" charset="0"/>
              </a:rPr>
              <a:t>a property</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it is a member of </a:t>
            </a:r>
            <a:r>
              <a:rPr lang="en-US" sz="2400" dirty="0">
                <a:solidFill>
                  <a:srgbClr val="C09200"/>
                </a:solidFill>
                <a:latin typeface="Cambria" panose="02040503050406030204" pitchFamily="18" charset="0"/>
                <a:ea typeface="Cambria" panose="02040503050406030204" pitchFamily="18" charset="0"/>
              </a:rPr>
              <a:t>a particular category</a:t>
            </a:r>
            <a:r>
              <a:rPr lang="en-US" sz="2400" dirty="0">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8FF1B0C3-1023-4D05-BCE0-B3EC05E61B6C}"/>
              </a:ext>
            </a:extLst>
          </p:cNvPr>
          <p:cNvSpPr txBox="1"/>
          <p:nvPr/>
        </p:nvSpPr>
        <p:spPr>
          <a:xfrm>
            <a:off x="336513" y="3387348"/>
            <a:ext cx="6689799" cy="954107"/>
          </a:xfrm>
          <a:prstGeom prst="rect">
            <a:avLst/>
          </a:prstGeom>
          <a:noFill/>
        </p:spPr>
        <p:txBody>
          <a:bodyPr wrap="square" rtlCol="0">
            <a:spAutoFit/>
          </a:bodyPr>
          <a:lstStyle/>
          <a:p>
            <a:r>
              <a:rPr lang="en-US" sz="2800" dirty="0"/>
              <a:t>Formal explanations are apt </a:t>
            </a:r>
            <a:r>
              <a:rPr lang="en-US" sz="2800" dirty="0" err="1"/>
              <a:t>iff</a:t>
            </a:r>
            <a:r>
              <a:rPr lang="en-US" sz="2800" dirty="0"/>
              <a:t> </a:t>
            </a:r>
            <a:r>
              <a:rPr lang="en-US" sz="2800" dirty="0">
                <a:solidFill>
                  <a:schemeClr val="accent1">
                    <a:lumMod val="75000"/>
                  </a:schemeClr>
                </a:solidFill>
              </a:rPr>
              <a:t>the property </a:t>
            </a:r>
            <a:r>
              <a:rPr lang="en-US" sz="2800" dirty="0"/>
              <a:t>is a </a:t>
            </a:r>
            <a:r>
              <a:rPr lang="en-US" sz="2800" u="sng" dirty="0">
                <a:solidFill>
                  <a:schemeClr val="accent1">
                    <a:lumMod val="75000"/>
                  </a:schemeClr>
                </a:solidFill>
              </a:rPr>
              <a:t>principled property</a:t>
            </a:r>
            <a:r>
              <a:rPr lang="en-US" sz="2800" dirty="0">
                <a:solidFill>
                  <a:schemeClr val="accent1">
                    <a:lumMod val="75000"/>
                  </a:schemeClr>
                </a:solidFill>
              </a:rPr>
              <a:t> </a:t>
            </a:r>
            <a:r>
              <a:rPr lang="en-US" sz="2800" dirty="0"/>
              <a:t>of </a:t>
            </a:r>
            <a:r>
              <a:rPr lang="en-US" sz="2800" dirty="0">
                <a:solidFill>
                  <a:srgbClr val="C09200"/>
                </a:solidFill>
              </a:rPr>
              <a:t>the category</a:t>
            </a:r>
            <a:r>
              <a:rPr lang="en-US" sz="2800" dirty="0"/>
              <a:t>.</a:t>
            </a:r>
          </a:p>
        </p:txBody>
      </p:sp>
      <p:sp>
        <p:nvSpPr>
          <p:cNvPr id="19" name="TextBox 18">
            <a:extLst>
              <a:ext uri="{FF2B5EF4-FFF2-40B4-BE49-F238E27FC236}">
                <a16:creationId xmlns:a16="http://schemas.microsoft.com/office/drawing/2014/main" id="{A167DE70-705C-4B96-8F3D-937F8FF09A0B}"/>
              </a:ext>
            </a:extLst>
          </p:cNvPr>
          <p:cNvSpPr txBox="1"/>
          <p:nvPr/>
        </p:nvSpPr>
        <p:spPr>
          <a:xfrm>
            <a:off x="336513" y="4522802"/>
            <a:ext cx="7139176" cy="954107"/>
          </a:xfrm>
          <a:prstGeom prst="rect">
            <a:avLst/>
          </a:prstGeom>
          <a:noFill/>
        </p:spPr>
        <p:txBody>
          <a:bodyPr wrap="square" rtlCol="0">
            <a:spAutoFit/>
          </a:bodyPr>
          <a:lstStyle/>
          <a:p>
            <a:r>
              <a:rPr lang="en-US" sz="2800" dirty="0"/>
              <a:t>A </a:t>
            </a:r>
            <a:r>
              <a:rPr lang="en-US" sz="2800" u="sng" dirty="0">
                <a:solidFill>
                  <a:schemeClr val="accent1">
                    <a:lumMod val="75000"/>
                  </a:schemeClr>
                </a:solidFill>
              </a:rPr>
              <a:t>principled property</a:t>
            </a:r>
            <a:r>
              <a:rPr lang="en-US" sz="2800" dirty="0">
                <a:solidFill>
                  <a:schemeClr val="accent1">
                    <a:lumMod val="75000"/>
                  </a:schemeClr>
                </a:solidFill>
              </a:rPr>
              <a:t> </a:t>
            </a:r>
            <a:r>
              <a:rPr lang="en-US" sz="2800" dirty="0"/>
              <a:t>is </a:t>
            </a:r>
            <a:r>
              <a:rPr lang="en-US" sz="2800" b="1" dirty="0"/>
              <a:t>an aspect, a central part of what it means to be a </a:t>
            </a:r>
            <a:r>
              <a:rPr lang="en-US" sz="2800" b="1" dirty="0">
                <a:solidFill>
                  <a:srgbClr val="C09200"/>
                </a:solidFill>
              </a:rPr>
              <a:t>category</a:t>
            </a:r>
            <a:r>
              <a:rPr lang="en-US" sz="2800" b="1" dirty="0">
                <a:solidFill>
                  <a:schemeClr val="accent1">
                    <a:lumMod val="75000"/>
                  </a:schemeClr>
                </a:solidFill>
              </a:rPr>
              <a:t> </a:t>
            </a:r>
            <a:r>
              <a:rPr lang="en-US" sz="2800" b="1" dirty="0"/>
              <a:t>member.</a:t>
            </a: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Prasada</a:t>
            </a:r>
            <a:r>
              <a:rPr lang="en-US" sz="1800" dirty="0"/>
              <a:t> &amp; Dillingham 2006/2009</a:t>
            </a:r>
          </a:p>
        </p:txBody>
      </p:sp>
    </p:spTree>
    <p:extLst>
      <p:ext uri="{BB962C8B-B14F-4D97-AF65-F5344CB8AC3E}">
        <p14:creationId xmlns:p14="http://schemas.microsoft.com/office/powerpoint/2010/main" val="1654912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Gelman, </a:t>
            </a:r>
            <a:r>
              <a:rPr lang="en-US" sz="1800" dirty="0" err="1"/>
              <a:t>Cimpian</a:t>
            </a:r>
            <a:r>
              <a:rPr lang="en-US" sz="1800" dirty="0"/>
              <a:t>, &amp; Roberts, 2018</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371547" cy="1200329"/>
          </a:xfrm>
          <a:prstGeom prst="rect">
            <a:avLst/>
          </a:prstGeom>
          <a:noFill/>
        </p:spPr>
        <p:txBody>
          <a:bodyPr wrap="none" rtlCol="0">
            <a:spAutoFit/>
          </a:bodyPr>
          <a:lstStyle/>
          <a:p>
            <a:r>
              <a:rPr lang="en-US" sz="2400" dirty="0"/>
              <a:t>the property is an</a:t>
            </a:r>
            <a:br>
              <a:rPr lang="en-US" sz="2400" dirty="0"/>
            </a:br>
            <a:r>
              <a:rPr lang="en-US" sz="2400" b="1" dirty="0"/>
              <a:t>inherent property</a:t>
            </a:r>
            <a:br>
              <a:rPr lang="en-US" sz="2400" dirty="0"/>
            </a:br>
            <a:r>
              <a:rPr lang="en-US" sz="2400" dirty="0"/>
              <a:t>of that category</a:t>
            </a:r>
          </a:p>
        </p:txBody>
      </p:sp>
    </p:spTree>
    <p:extLst>
      <p:ext uri="{BB962C8B-B14F-4D97-AF65-F5344CB8AC3E}">
        <p14:creationId xmlns:p14="http://schemas.microsoft.com/office/powerpoint/2010/main" val="1422207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78" y="-214357"/>
            <a:ext cx="10772775" cy="1658198"/>
          </a:xfrm>
        </p:spPr>
        <p:txBody>
          <a:bodyPr>
            <a:normAutofit/>
          </a:bodyPr>
          <a:lstStyle/>
          <a:p>
            <a:r>
              <a:rPr lang="en-US" sz="4400" dirty="0"/>
              <a:t>Formal explanations as a cue for essentialism</a:t>
            </a:r>
          </a:p>
        </p:txBody>
      </p:sp>
      <p:sp>
        <p:nvSpPr>
          <p:cNvPr id="10" name="Content Placeholder 2"/>
          <p:cNvSpPr txBox="1">
            <a:spLocks/>
          </p:cNvSpPr>
          <p:nvPr/>
        </p:nvSpPr>
        <p:spPr>
          <a:xfrm>
            <a:off x="2403280" y="646406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
        <p:nvSpPr>
          <p:cNvPr id="8" name="Content Placeholder 2">
            <a:extLst>
              <a:ext uri="{FF2B5EF4-FFF2-40B4-BE49-F238E27FC236}">
                <a16:creationId xmlns:a16="http://schemas.microsoft.com/office/drawing/2014/main" id="{B2F20CEA-D297-4AC4-94E4-719B9533EC16}"/>
              </a:ext>
            </a:extLst>
          </p:cNvPr>
          <p:cNvSpPr>
            <a:spLocks noGrp="1"/>
          </p:cNvSpPr>
          <p:nvPr>
            <p:ph idx="1"/>
          </p:nvPr>
        </p:nvSpPr>
        <p:spPr>
          <a:xfrm>
            <a:off x="6463378" y="3991005"/>
            <a:ext cx="5284121" cy="1402079"/>
          </a:xfrm>
          <a:solidFill>
            <a:schemeClr val="bg1">
              <a:lumMod val="85000"/>
              <a:alpha val="43000"/>
            </a:schemeClr>
          </a:solidFill>
          <a:ln>
            <a:solidFill>
              <a:schemeClr val="tx1"/>
            </a:solidFill>
          </a:ln>
        </p:spPr>
        <p:txBody>
          <a:bodyPr>
            <a:normAutofit/>
          </a:bodyPr>
          <a:lstStyle/>
          <a:p>
            <a:pPr lvl="0"/>
            <a:r>
              <a:rPr lang="en-US" sz="2800" b="1" dirty="0"/>
              <a:t>Formal explanation</a:t>
            </a:r>
          </a:p>
          <a:p>
            <a:pPr lvl="0"/>
            <a:r>
              <a:rPr lang="en-US" sz="2800" dirty="0"/>
              <a:t>Margaret likes to eat gooseberries because she is a girl.</a:t>
            </a:r>
          </a:p>
        </p:txBody>
      </p:sp>
      <p:sp>
        <p:nvSpPr>
          <p:cNvPr id="11" name="Content Placeholder 2">
            <a:extLst>
              <a:ext uri="{FF2B5EF4-FFF2-40B4-BE49-F238E27FC236}">
                <a16:creationId xmlns:a16="http://schemas.microsoft.com/office/drawing/2014/main" id="{F3FAC8A8-1F1E-4EF5-B0C2-CAE14B63FEAC}"/>
              </a:ext>
            </a:extLst>
          </p:cNvPr>
          <p:cNvSpPr txBox="1">
            <a:spLocks/>
          </p:cNvSpPr>
          <p:nvPr/>
        </p:nvSpPr>
        <p:spPr>
          <a:xfrm>
            <a:off x="6463378"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Margaret is a girl. </a:t>
            </a:r>
            <a:br>
              <a:rPr lang="en-US" sz="2800" dirty="0"/>
            </a:br>
            <a:r>
              <a:rPr lang="en-US" sz="2800" dirty="0"/>
              <a:t>She likes to eat gooseberries.</a:t>
            </a:r>
          </a:p>
        </p:txBody>
      </p:sp>
      <p:sp>
        <p:nvSpPr>
          <p:cNvPr id="12" name="Content Placeholder 2">
            <a:extLst>
              <a:ext uri="{FF2B5EF4-FFF2-40B4-BE49-F238E27FC236}">
                <a16:creationId xmlns:a16="http://schemas.microsoft.com/office/drawing/2014/main" id="{9D45CF6F-0673-4095-A122-6AF318E86671}"/>
              </a:ext>
            </a:extLst>
          </p:cNvPr>
          <p:cNvSpPr txBox="1">
            <a:spLocks/>
          </p:cNvSpPr>
          <p:nvPr/>
        </p:nvSpPr>
        <p:spPr>
          <a:xfrm>
            <a:off x="545178" y="3991005"/>
            <a:ext cx="5284121" cy="1402079"/>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Formal explanation</a:t>
            </a:r>
          </a:p>
          <a:p>
            <a:r>
              <a:rPr lang="en-US" sz="2800" dirty="0"/>
              <a:t>It flaps its ears to cool off </a:t>
            </a:r>
            <a:br>
              <a:rPr lang="en-US" sz="2800" dirty="0"/>
            </a:br>
            <a:r>
              <a:rPr lang="en-US" sz="2800" dirty="0"/>
              <a:t>because it is an elephant.</a:t>
            </a:r>
          </a:p>
        </p:txBody>
      </p:sp>
      <p:sp>
        <p:nvSpPr>
          <p:cNvPr id="13" name="Content Placeholder 2">
            <a:extLst>
              <a:ext uri="{FF2B5EF4-FFF2-40B4-BE49-F238E27FC236}">
                <a16:creationId xmlns:a16="http://schemas.microsoft.com/office/drawing/2014/main" id="{D4987B7A-2B96-4BC8-94F4-E61E08C7D281}"/>
              </a:ext>
            </a:extLst>
          </p:cNvPr>
          <p:cNvSpPr txBox="1">
            <a:spLocks/>
          </p:cNvSpPr>
          <p:nvPr/>
        </p:nvSpPr>
        <p:spPr>
          <a:xfrm>
            <a:off x="545178"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It’s an elephant. </a:t>
            </a:r>
            <a:br>
              <a:rPr lang="en-US" sz="2800" dirty="0"/>
            </a:br>
            <a:r>
              <a:rPr lang="en-US" sz="2800" dirty="0"/>
              <a:t>It flaps its ears to cool off.</a:t>
            </a:r>
          </a:p>
        </p:txBody>
      </p:sp>
      <p:sp>
        <p:nvSpPr>
          <p:cNvPr id="7" name="TextBox 6">
            <a:extLst>
              <a:ext uri="{FF2B5EF4-FFF2-40B4-BE49-F238E27FC236}">
                <a16:creationId xmlns:a16="http://schemas.microsoft.com/office/drawing/2014/main" id="{D7346408-0DD3-47D6-AB04-4B6B7058C9EA}"/>
              </a:ext>
            </a:extLst>
          </p:cNvPr>
          <p:cNvSpPr txBox="1"/>
          <p:nvPr/>
        </p:nvSpPr>
        <p:spPr>
          <a:xfrm>
            <a:off x="2396306" y="921197"/>
            <a:ext cx="1321196" cy="523220"/>
          </a:xfrm>
          <a:prstGeom prst="rect">
            <a:avLst/>
          </a:prstGeom>
          <a:noFill/>
        </p:spPr>
        <p:txBody>
          <a:bodyPr wrap="none" rtlCol="0">
            <a:spAutoFit/>
          </a:bodyPr>
          <a:lstStyle/>
          <a:p>
            <a:r>
              <a:rPr lang="en-US" sz="2800" dirty="0"/>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474500" y="960576"/>
            <a:ext cx="1261884" cy="523220"/>
          </a:xfrm>
          <a:prstGeom prst="rect">
            <a:avLst/>
          </a:prstGeom>
          <a:noFill/>
        </p:spPr>
        <p:txBody>
          <a:bodyPr wrap="none" rtlCol="0">
            <a:spAutoFit/>
          </a:bodyPr>
          <a:lstStyle/>
          <a:p>
            <a:r>
              <a:rPr lang="en-US" sz="2800" dirty="0"/>
              <a:t>Gender</a:t>
            </a:r>
          </a:p>
        </p:txBody>
      </p:sp>
      <p:sp>
        <p:nvSpPr>
          <p:cNvPr id="15" name="TextBox 14">
            <a:extLst>
              <a:ext uri="{FF2B5EF4-FFF2-40B4-BE49-F238E27FC236}">
                <a16:creationId xmlns:a16="http://schemas.microsoft.com/office/drawing/2014/main" id="{3F93DCED-52F8-4D4C-A3E3-E967B2305CC3}"/>
              </a:ext>
            </a:extLst>
          </p:cNvPr>
          <p:cNvSpPr txBox="1"/>
          <p:nvPr/>
        </p:nvSpPr>
        <p:spPr>
          <a:xfrm>
            <a:off x="5549215" y="1124798"/>
            <a:ext cx="1093569" cy="461665"/>
          </a:xfrm>
          <a:prstGeom prst="rect">
            <a:avLst/>
          </a:prstGeom>
          <a:noFill/>
        </p:spPr>
        <p:txBody>
          <a:bodyPr wrap="none" rtlCol="0">
            <a:spAutoFit/>
          </a:bodyPr>
          <a:lstStyle/>
          <a:p>
            <a:pPr algn="ctr"/>
            <a:r>
              <a:rPr lang="en-US" sz="2400" dirty="0"/>
              <a:t>4 trials:</a:t>
            </a:r>
          </a:p>
        </p:txBody>
      </p:sp>
      <p:sp>
        <p:nvSpPr>
          <p:cNvPr id="16" name="TextBox 15">
            <a:extLst>
              <a:ext uri="{FF2B5EF4-FFF2-40B4-BE49-F238E27FC236}">
                <a16:creationId xmlns:a16="http://schemas.microsoft.com/office/drawing/2014/main" id="{F35BCB8D-5CCA-4B0F-BA0F-B3CB8F7AC384}"/>
              </a:ext>
            </a:extLst>
          </p:cNvPr>
          <p:cNvSpPr txBox="1"/>
          <p:nvPr/>
        </p:nvSpPr>
        <p:spPr>
          <a:xfrm>
            <a:off x="4191561" y="1509780"/>
            <a:ext cx="3964611" cy="830997"/>
          </a:xfrm>
          <a:prstGeom prst="rect">
            <a:avLst/>
          </a:prstGeom>
          <a:noFill/>
        </p:spPr>
        <p:txBody>
          <a:bodyPr wrap="none" rtlCol="0">
            <a:spAutoFit/>
          </a:bodyPr>
          <a:lstStyle/>
          <a:p>
            <a:pPr algn="ctr"/>
            <a:r>
              <a:rPr lang="en-US" sz="2400" dirty="0"/>
              <a:t>2 novel behaviors</a:t>
            </a:r>
            <a:br>
              <a:rPr lang="en-US" sz="2400" dirty="0"/>
            </a:br>
            <a:r>
              <a:rPr lang="en-US" sz="2400" dirty="0"/>
              <a:t>2 novel behavioral preferences</a:t>
            </a:r>
          </a:p>
        </p:txBody>
      </p:sp>
      <p:sp>
        <p:nvSpPr>
          <p:cNvPr id="17" name="TextBox 16">
            <a:extLst>
              <a:ext uri="{FF2B5EF4-FFF2-40B4-BE49-F238E27FC236}">
                <a16:creationId xmlns:a16="http://schemas.microsoft.com/office/drawing/2014/main" id="{219367A5-EA36-4024-BB46-D2EABA5F9979}"/>
              </a:ext>
            </a:extLst>
          </p:cNvPr>
          <p:cNvSpPr txBox="1"/>
          <p:nvPr/>
        </p:nvSpPr>
        <p:spPr>
          <a:xfrm>
            <a:off x="4619218" y="5465961"/>
            <a:ext cx="2953564" cy="1200329"/>
          </a:xfrm>
          <a:prstGeom prst="rect">
            <a:avLst/>
          </a:prstGeom>
          <a:noFill/>
        </p:spPr>
        <p:txBody>
          <a:bodyPr wrap="none" rtlCol="0">
            <a:spAutoFit/>
          </a:bodyPr>
          <a:lstStyle/>
          <a:p>
            <a:pPr algn="ctr"/>
            <a:r>
              <a:rPr lang="en-US" sz="2400" dirty="0"/>
              <a:t>5 canonical</a:t>
            </a:r>
            <a:br>
              <a:rPr lang="en-US" sz="2400" dirty="0"/>
            </a:br>
            <a:r>
              <a:rPr lang="en-US" sz="2400" dirty="0"/>
              <a:t>essentialism measures</a:t>
            </a:r>
            <a:br>
              <a:rPr lang="en-US" sz="2400" dirty="0"/>
            </a:br>
            <a:r>
              <a:rPr lang="en-US" sz="2400" dirty="0"/>
              <a:t>after each trial</a:t>
            </a:r>
          </a:p>
        </p:txBody>
      </p:sp>
      <p:pic>
        <p:nvPicPr>
          <p:cNvPr id="18" name="Picture 17">
            <a:extLst>
              <a:ext uri="{FF2B5EF4-FFF2-40B4-BE49-F238E27FC236}">
                <a16:creationId xmlns:a16="http://schemas.microsoft.com/office/drawing/2014/main" id="{AB76EE60-681B-4B8B-ABD0-587E75E55DE3}"/>
              </a:ext>
            </a:extLst>
          </p:cNvPr>
          <p:cNvPicPr/>
          <p:nvPr/>
        </p:nvPicPr>
        <p:blipFill>
          <a:blip r:embed="rId3">
            <a:extLst>
              <a:ext uri="{BEBA8EAE-BF5A-486C-A8C5-ECC9F3942E4B}">
                <a14:imgProps xmlns:a14="http://schemas.microsoft.com/office/drawing/2010/main">
                  <a14:imgLayer r:embed="rId4">
                    <a14:imgEffect>
                      <a14:backgroundRemoval t="676" b="100000" l="4902" r="100000">
                        <a14:foregroundMark x1="27696" y1="94764" x2="27696" y2="94764"/>
                        <a14:foregroundMark x1="48039" y1="60135" x2="48039" y2="60135"/>
                        <a14:foregroundMark x1="58578" y1="69088" x2="58578" y2="69088"/>
                        <a14:foregroundMark x1="58578" y1="52027" x2="58578" y2="52027"/>
                        <a14:foregroundMark x1="40931" y1="67399" x2="40931" y2="67399"/>
                      </a14:backgroundRemoval>
                    </a14:imgEffect>
                  </a14:imgLayer>
                </a14:imgProps>
              </a:ext>
            </a:extLst>
          </a:blip>
          <a:stretch>
            <a:fillRect/>
          </a:stretch>
        </p:blipFill>
        <p:spPr>
          <a:xfrm>
            <a:off x="10779543" y="1516667"/>
            <a:ext cx="597980" cy="867378"/>
          </a:xfrm>
          <a:prstGeom prst="rect">
            <a:avLst/>
          </a:prstGeom>
        </p:spPr>
      </p:pic>
      <p:pic>
        <p:nvPicPr>
          <p:cNvPr id="20" name="Picture 19">
            <a:extLst>
              <a:ext uri="{FF2B5EF4-FFF2-40B4-BE49-F238E27FC236}">
                <a16:creationId xmlns:a16="http://schemas.microsoft.com/office/drawing/2014/main" id="{CBF216F9-A85A-4ECE-9464-44D9CB75284E}"/>
              </a:ext>
            </a:extLst>
          </p:cNvPr>
          <p:cNvPicPr/>
          <p:nvPr/>
        </p:nvPicPr>
        <p:blipFill>
          <a:blip r:embed="rId5"/>
          <a:stretch>
            <a:fillRect/>
          </a:stretch>
        </p:blipFill>
        <p:spPr>
          <a:xfrm>
            <a:off x="9860676" y="1516667"/>
            <a:ext cx="730637" cy="867377"/>
          </a:xfrm>
          <a:prstGeom prst="rect">
            <a:avLst/>
          </a:prstGeom>
        </p:spPr>
      </p:pic>
      <p:pic>
        <p:nvPicPr>
          <p:cNvPr id="21" name="Picture 20">
            <a:extLst>
              <a:ext uri="{FF2B5EF4-FFF2-40B4-BE49-F238E27FC236}">
                <a16:creationId xmlns:a16="http://schemas.microsoft.com/office/drawing/2014/main" id="{D3B721EE-2909-4062-BC1A-427B542D9766}"/>
              </a:ext>
            </a:extLst>
          </p:cNvPr>
          <p:cNvPicPr/>
          <p:nvPr/>
        </p:nvPicPr>
        <p:blipFill>
          <a:blip r:embed="rId6"/>
          <a:stretch>
            <a:fillRect/>
          </a:stretch>
        </p:blipFill>
        <p:spPr>
          <a:xfrm>
            <a:off x="9096158" y="1523433"/>
            <a:ext cx="681656" cy="867377"/>
          </a:xfrm>
          <a:prstGeom prst="rect">
            <a:avLst/>
          </a:prstGeom>
        </p:spPr>
      </p:pic>
      <p:pic>
        <p:nvPicPr>
          <p:cNvPr id="22" name="Picture 21">
            <a:extLst>
              <a:ext uri="{FF2B5EF4-FFF2-40B4-BE49-F238E27FC236}">
                <a16:creationId xmlns:a16="http://schemas.microsoft.com/office/drawing/2014/main" id="{A488A4FA-2EFE-43D3-B442-33329313E84B}"/>
              </a:ext>
            </a:extLst>
          </p:cNvPr>
          <p:cNvPicPr/>
          <p:nvPr/>
        </p:nvPicPr>
        <p:blipFill>
          <a:blip r:embed="rId7"/>
          <a:stretch>
            <a:fillRect/>
          </a:stretch>
        </p:blipFill>
        <p:spPr>
          <a:xfrm>
            <a:off x="8220498" y="1557650"/>
            <a:ext cx="713290" cy="867377"/>
          </a:xfrm>
          <a:prstGeom prst="rect">
            <a:avLst/>
          </a:prstGeom>
        </p:spPr>
      </p:pic>
      <p:pic>
        <p:nvPicPr>
          <p:cNvPr id="27650" name="Picture 2" descr="Image result for giraffe cartoon black and white">
            <a:extLst>
              <a:ext uri="{FF2B5EF4-FFF2-40B4-BE49-F238E27FC236}">
                <a16:creationId xmlns:a16="http://schemas.microsoft.com/office/drawing/2014/main" id="{A197ED10-06D1-4C22-8BCB-952BB1957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0" y="1174699"/>
            <a:ext cx="560132"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owl cartoon black and white">
            <a:extLst>
              <a:ext uri="{FF2B5EF4-FFF2-40B4-BE49-F238E27FC236}">
                <a16:creationId xmlns:a16="http://schemas.microsoft.com/office/drawing/2014/main" id="{4C057BA3-8AA2-4EBD-BEF1-01DFE993E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143" y="1538343"/>
            <a:ext cx="623218" cy="73753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elephant cartoon black and white">
            <a:extLst>
              <a:ext uri="{FF2B5EF4-FFF2-40B4-BE49-F238E27FC236}">
                <a16:creationId xmlns:a16="http://schemas.microsoft.com/office/drawing/2014/main" id="{5245A0A6-C64E-4F3B-BA95-E057685B4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996" y="1383733"/>
            <a:ext cx="1208731"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turtle cartoon black and white">
            <a:extLst>
              <a:ext uri="{FF2B5EF4-FFF2-40B4-BE49-F238E27FC236}">
                <a16:creationId xmlns:a16="http://schemas.microsoft.com/office/drawing/2014/main" id="{B88B64E9-7CE0-4950-B8C7-74313AD4B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283" y="1601400"/>
            <a:ext cx="752877" cy="752877"/>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0D4522D5-5ADB-4B21-BF9E-66BA90445EE6}"/>
              </a:ext>
            </a:extLst>
          </p:cNvPr>
          <p:cNvSpPr txBox="1">
            <a:spLocks/>
          </p:cNvSpPr>
          <p:nvPr/>
        </p:nvSpPr>
        <p:spPr>
          <a:xfrm>
            <a:off x="476280" y="5979527"/>
            <a:ext cx="3819486" cy="36344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104 (52/cell) </a:t>
            </a:r>
            <a:r>
              <a:rPr lang="en-US" sz="2000" b="1" dirty="0"/>
              <a:t>5 and 6 year </a:t>
            </a:r>
            <a:r>
              <a:rPr lang="en-US" sz="2000" b="1" dirty="0" err="1"/>
              <a:t>olds</a:t>
            </a:r>
            <a:endParaRPr lang="en-US" sz="2000" dirty="0"/>
          </a:p>
        </p:txBody>
      </p:sp>
      <p:sp>
        <p:nvSpPr>
          <p:cNvPr id="23" name="Rectangle 22">
            <a:extLst>
              <a:ext uri="{FF2B5EF4-FFF2-40B4-BE49-F238E27FC236}">
                <a16:creationId xmlns:a16="http://schemas.microsoft.com/office/drawing/2014/main" id="{325E6989-FA01-4DB3-BB47-AF87BE0A7184}"/>
              </a:ext>
            </a:extLst>
          </p:cNvPr>
          <p:cNvSpPr/>
          <p:nvPr/>
        </p:nvSpPr>
        <p:spPr>
          <a:xfrm>
            <a:off x="8156172" y="5979527"/>
            <a:ext cx="3540841" cy="400110"/>
          </a:xfrm>
          <a:prstGeom prst="rect">
            <a:avLst/>
          </a:prstGeom>
        </p:spPr>
        <p:txBody>
          <a:bodyPr wrap="none">
            <a:spAutoFit/>
          </a:bodyPr>
          <a:lstStyle/>
          <a:p>
            <a:pPr algn="r"/>
            <a:r>
              <a:rPr lang="en-US" sz="2000" dirty="0"/>
              <a:t>N = 93 (46/cell)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1931901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7D00EBEA-C6B4-449B-BCC5-CA1A029C908A}"/>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17612EAA-26D7-4B6C-9837-66E80D104B54}"/>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87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2" grpId="0" animBg="1"/>
      <p:bldP spid="4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6462"/>
            <a:ext cx="10772775" cy="1658198"/>
          </a:xfrm>
        </p:spPr>
        <p:txBody>
          <a:bodyPr>
            <a:normAutofit/>
          </a:bodyPr>
          <a:lstStyle/>
          <a:p>
            <a:r>
              <a:rPr lang="en-US" sz="4400" dirty="0"/>
              <a:t>Formal explanations can cue essentialism for animal and gender categories.</a:t>
            </a:r>
          </a:p>
        </p:txBody>
      </p:sp>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
        <p:nvSpPr>
          <p:cNvPr id="7" name="TextBox 6">
            <a:extLst>
              <a:ext uri="{FF2B5EF4-FFF2-40B4-BE49-F238E27FC236}">
                <a16:creationId xmlns:a16="http://schemas.microsoft.com/office/drawing/2014/main" id="{D7346408-0DD3-47D6-AB04-4B6B7058C9EA}"/>
              </a:ext>
            </a:extLst>
          </p:cNvPr>
          <p:cNvSpPr txBox="1"/>
          <p:nvPr/>
        </p:nvSpPr>
        <p:spPr>
          <a:xfrm>
            <a:off x="2482165" y="1479445"/>
            <a:ext cx="1321196" cy="523220"/>
          </a:xfrm>
          <a:prstGeom prst="rect">
            <a:avLst/>
          </a:prstGeom>
          <a:noFill/>
        </p:spPr>
        <p:txBody>
          <a:bodyPr wrap="none" rtlCol="0">
            <a:spAutoFit/>
          </a:bodyPr>
          <a:lstStyle/>
          <a:p>
            <a:r>
              <a:rPr lang="en-US" sz="2800" dirty="0"/>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525758" y="1434417"/>
            <a:ext cx="1261884" cy="523220"/>
          </a:xfrm>
          <a:prstGeom prst="rect">
            <a:avLst/>
          </a:prstGeom>
          <a:noFill/>
        </p:spPr>
        <p:txBody>
          <a:bodyPr wrap="none" rtlCol="0">
            <a:spAutoFit/>
          </a:bodyPr>
          <a:lstStyle/>
          <a:p>
            <a:r>
              <a:rPr lang="en-US" sz="2800" dirty="0"/>
              <a:t>Gender</a:t>
            </a:r>
          </a:p>
        </p:txBody>
      </p:sp>
      <p:pic>
        <p:nvPicPr>
          <p:cNvPr id="23" name="Picture 22">
            <a:extLst>
              <a:ext uri="{FF2B5EF4-FFF2-40B4-BE49-F238E27FC236}">
                <a16:creationId xmlns:a16="http://schemas.microsoft.com/office/drawing/2014/main" id="{7B5607F8-FE58-4C4C-8DDE-D27D1B59EC40}"/>
              </a:ext>
            </a:extLst>
          </p:cNvPr>
          <p:cNvPicPr>
            <a:picLocks noChangeAspect="1"/>
          </p:cNvPicPr>
          <p:nvPr/>
        </p:nvPicPr>
        <p:blipFill rotWithShape="1">
          <a:blip r:embed="rId3"/>
          <a:srcRect r="8965"/>
          <a:stretch/>
        </p:blipFill>
        <p:spPr>
          <a:xfrm>
            <a:off x="6756400" y="2214739"/>
            <a:ext cx="5616289" cy="3807240"/>
          </a:xfrm>
          <a:prstGeom prst="rect">
            <a:avLst/>
          </a:prstGeom>
        </p:spPr>
      </p:pic>
      <p:sp>
        <p:nvSpPr>
          <p:cNvPr id="4" name="Rectangle: Rounded Corners 3">
            <a:extLst>
              <a:ext uri="{FF2B5EF4-FFF2-40B4-BE49-F238E27FC236}">
                <a16:creationId xmlns:a16="http://schemas.microsoft.com/office/drawing/2014/main" id="{CC30993E-A7D1-4531-82AC-68C82A1527BC}"/>
              </a:ext>
            </a:extLst>
          </p:cNvPr>
          <p:cNvSpPr/>
          <p:nvPr/>
        </p:nvSpPr>
        <p:spPr>
          <a:xfrm>
            <a:off x="9156700" y="2654300"/>
            <a:ext cx="1854200" cy="2730500"/>
          </a:xfrm>
          <a:prstGeom prst="roundRect">
            <a:avLst/>
          </a:prstGeom>
          <a:solidFill>
            <a:srgbClr val="FFFFC5">
              <a:alpha val="30196"/>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28" name="TextBox 27">
            <a:extLst>
              <a:ext uri="{FF2B5EF4-FFF2-40B4-BE49-F238E27FC236}">
                <a16:creationId xmlns:a16="http://schemas.microsoft.com/office/drawing/2014/main" id="{05D98F0C-D2C3-4156-896C-7CDD4388929A}"/>
              </a:ext>
            </a:extLst>
          </p:cNvPr>
          <p:cNvSpPr txBox="1"/>
          <p:nvPr/>
        </p:nvSpPr>
        <p:spPr>
          <a:xfrm>
            <a:off x="1777481" y="2081803"/>
            <a:ext cx="2851230" cy="400110"/>
          </a:xfrm>
          <a:prstGeom prst="rect">
            <a:avLst/>
          </a:prstGeom>
          <a:noFill/>
        </p:spPr>
        <p:txBody>
          <a:bodyPr wrap="none" rtlCol="0">
            <a:spAutoFit/>
          </a:bodyPr>
          <a:lstStyle/>
          <a:p>
            <a:pPr algn="ctr"/>
            <a:r>
              <a:rPr lang="en-US" sz="2000" dirty="0"/>
              <a:t>main effect of </a:t>
            </a:r>
            <a:r>
              <a:rPr lang="en-US" sz="2000" b="1" dirty="0"/>
              <a:t>explanation</a:t>
            </a:r>
            <a:endParaRPr lang="en-US" sz="2000" dirty="0"/>
          </a:p>
        </p:txBody>
      </p:sp>
      <p:sp>
        <p:nvSpPr>
          <p:cNvPr id="29" name="TextBox 28">
            <a:extLst>
              <a:ext uri="{FF2B5EF4-FFF2-40B4-BE49-F238E27FC236}">
                <a16:creationId xmlns:a16="http://schemas.microsoft.com/office/drawing/2014/main" id="{8F0941E5-FA67-4888-97EE-7C42D34B14D1}"/>
              </a:ext>
            </a:extLst>
          </p:cNvPr>
          <p:cNvSpPr txBox="1"/>
          <p:nvPr/>
        </p:nvSpPr>
        <p:spPr>
          <a:xfrm>
            <a:off x="6951203" y="2081803"/>
            <a:ext cx="4604059" cy="400110"/>
          </a:xfrm>
          <a:prstGeom prst="rect">
            <a:avLst/>
          </a:prstGeom>
          <a:solidFill>
            <a:schemeClr val="bg1"/>
          </a:solidFill>
        </p:spPr>
        <p:txBody>
          <a:bodyPr wrap="square" rtlCol="0">
            <a:spAutoFit/>
          </a:bodyPr>
          <a:lstStyle/>
          <a:p>
            <a:pPr algn="ctr"/>
            <a:r>
              <a:rPr lang="en-US" sz="2000" b="1" dirty="0"/>
              <a:t>explanation * age </a:t>
            </a:r>
            <a:r>
              <a:rPr lang="en-US" sz="2000" dirty="0"/>
              <a:t>interaction</a:t>
            </a:r>
          </a:p>
        </p:txBody>
      </p:sp>
      <p:sp>
        <p:nvSpPr>
          <p:cNvPr id="31" name="TextBox 30">
            <a:extLst>
              <a:ext uri="{FF2B5EF4-FFF2-40B4-BE49-F238E27FC236}">
                <a16:creationId xmlns:a16="http://schemas.microsoft.com/office/drawing/2014/main" id="{33E26CDC-D82A-42C4-A163-178EF53F861E}"/>
              </a:ext>
            </a:extLst>
          </p:cNvPr>
          <p:cNvSpPr txBox="1"/>
          <p:nvPr/>
        </p:nvSpPr>
        <p:spPr>
          <a:xfrm>
            <a:off x="9224778" y="4676914"/>
            <a:ext cx="1718044" cy="707886"/>
          </a:xfrm>
          <a:prstGeom prst="rect">
            <a:avLst/>
          </a:prstGeom>
          <a:noFill/>
        </p:spPr>
        <p:txBody>
          <a:bodyPr wrap="square" rtlCol="0">
            <a:spAutoFit/>
          </a:bodyPr>
          <a:lstStyle/>
          <a:p>
            <a:pPr algn="ctr"/>
            <a:r>
              <a:rPr lang="en-US" sz="2000" dirty="0"/>
              <a:t>main effect of </a:t>
            </a:r>
            <a:r>
              <a:rPr lang="en-US" sz="2000" b="1" dirty="0"/>
              <a:t>explanation</a:t>
            </a:r>
            <a:endParaRPr lang="en-US" sz="2000" dirty="0"/>
          </a:p>
        </p:txBody>
      </p:sp>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t>essentialism =  </a:t>
            </a:r>
            <a:br>
              <a:rPr lang="en-US" sz="2000" dirty="0"/>
            </a:br>
            <a:r>
              <a:rPr lang="en-US" sz="2000" dirty="0"/>
              <a:t>5 canonical </a:t>
            </a:r>
            <a:br>
              <a:rPr lang="en-US" sz="2000" dirty="0"/>
            </a:br>
            <a:r>
              <a:rPr lang="en-US" sz="2000" dirty="0"/>
              <a:t>essentialism items</a:t>
            </a:r>
            <a:br>
              <a:rPr lang="en-US" sz="2000" dirty="0"/>
            </a:br>
            <a:r>
              <a:rPr lang="en-US" sz="2000" dirty="0"/>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104 (52/cell) </a:t>
            </a:r>
            <a:r>
              <a:rPr lang="en-US" sz="2000" b="1" dirty="0"/>
              <a:t>5 and 6 year </a:t>
            </a:r>
            <a:r>
              <a:rPr lang="en-US" sz="2000" b="1" dirty="0" err="1"/>
              <a:t>olds</a:t>
            </a:r>
            <a:endParaRPr lang="en-US" sz="2000" dirty="0"/>
          </a:p>
        </p:txBody>
      </p:sp>
      <p:sp>
        <p:nvSpPr>
          <p:cNvPr id="33" name="Rectangle 32">
            <a:extLst>
              <a:ext uri="{FF2B5EF4-FFF2-40B4-BE49-F238E27FC236}">
                <a16:creationId xmlns:a16="http://schemas.microsoft.com/office/drawing/2014/main" id="{1DF8A1CF-A534-44BD-BF87-9F032E9D6F0B}"/>
              </a:ext>
            </a:extLst>
          </p:cNvPr>
          <p:cNvSpPr/>
          <p:nvPr/>
        </p:nvSpPr>
        <p:spPr>
          <a:xfrm>
            <a:off x="8166455" y="5986610"/>
            <a:ext cx="3540841" cy="400110"/>
          </a:xfrm>
          <a:prstGeom prst="rect">
            <a:avLst/>
          </a:prstGeom>
        </p:spPr>
        <p:txBody>
          <a:bodyPr wrap="none">
            <a:spAutoFit/>
          </a:bodyPr>
          <a:lstStyle/>
          <a:p>
            <a:pPr algn="r"/>
            <a:r>
              <a:rPr lang="en-US" sz="2000" dirty="0"/>
              <a:t>N = 93 (46/cell)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7415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371547" cy="1200329"/>
          </a:xfrm>
          <a:prstGeom prst="rect">
            <a:avLst/>
          </a:prstGeom>
          <a:noFill/>
        </p:spPr>
        <p:txBody>
          <a:bodyPr wrap="none" rtlCol="0">
            <a:spAutoFit/>
          </a:bodyPr>
          <a:lstStyle/>
          <a:p>
            <a:r>
              <a:rPr lang="en-US" sz="2400" dirty="0"/>
              <a:t>the property is an</a:t>
            </a:r>
            <a:br>
              <a:rPr lang="en-US" sz="2400" dirty="0"/>
            </a:br>
            <a:r>
              <a:rPr lang="en-US" sz="2400" b="1" dirty="0"/>
              <a:t>inherent property</a:t>
            </a:r>
            <a:br>
              <a:rPr lang="en-US" sz="2400" dirty="0"/>
            </a:br>
            <a:r>
              <a:rPr lang="en-US" sz="2400" dirty="0"/>
              <a:t>of that category</a:t>
            </a:r>
          </a:p>
        </p:txBody>
      </p:sp>
    </p:spTree>
    <p:extLst>
      <p:ext uri="{BB962C8B-B14F-4D97-AF65-F5344CB8AC3E}">
        <p14:creationId xmlns:p14="http://schemas.microsoft.com/office/powerpoint/2010/main" val="3976710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3991"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“Suzy plays with dolls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Suzy is a girl.”</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Tree>
    <p:extLst>
      <p:ext uri="{BB962C8B-B14F-4D97-AF65-F5344CB8AC3E}">
        <p14:creationId xmlns:p14="http://schemas.microsoft.com/office/powerpoint/2010/main" val="3533094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a:t>A social-structural view of gender</a:t>
            </a:r>
            <a:endParaRPr lang="en-US" sz="4400" dirty="0"/>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view of gender</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243196" cy="830997"/>
          </a:xfrm>
          <a:prstGeom prst="rect">
            <a:avLst/>
          </a:prstGeom>
          <a:noFill/>
        </p:spPr>
        <p:txBody>
          <a:bodyPr wrap="none" rtlCol="0">
            <a:spAutoFit/>
          </a:bodyPr>
          <a:lstStyle/>
          <a:p>
            <a:r>
              <a:rPr lang="en-US" sz="2400" dirty="0">
                <a:latin typeface="Georgia" panose="02040502050405020303" pitchFamily="18" charset="0"/>
              </a:rPr>
              <a:t>“Suzy plays with dolls </a:t>
            </a:r>
            <a:br>
              <a:rPr lang="en-US" sz="2400" dirty="0">
                <a:latin typeface="Georgia" panose="02040502050405020303" pitchFamily="18" charset="0"/>
              </a:rPr>
            </a:br>
            <a:r>
              <a:rPr lang="en-US" sz="2400" dirty="0">
                <a:latin typeface="Georgia" panose="02040502050405020303" pitchFamily="18" charset="0"/>
              </a:rPr>
              <a:t>because Suzy is a girl.”</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Gelman, </a:t>
            </a:r>
            <a:r>
              <a:rPr lang="en-US" sz="1800" dirty="0" err="1"/>
              <a:t>Cimpian</a:t>
            </a:r>
            <a:r>
              <a:rPr lang="en-US" sz="1800" dirty="0"/>
              <a:t>, &amp; Roberts, 2018</a:t>
            </a:r>
          </a:p>
        </p:txBody>
      </p:sp>
      <p:sp>
        <p:nvSpPr>
          <p:cNvPr id="17" name="Rectangle 16">
            <a:extLst>
              <a:ext uri="{FF2B5EF4-FFF2-40B4-BE49-F238E27FC236}">
                <a16:creationId xmlns:a16="http://schemas.microsoft.com/office/drawing/2014/main" id="{5E421B22-A5A5-482D-BF48-484795027C4D}"/>
              </a:ext>
            </a:extLst>
          </p:cNvPr>
          <p:cNvSpPr/>
          <p:nvPr/>
        </p:nvSpPr>
        <p:spPr>
          <a:xfrm>
            <a:off x="360432" y="310293"/>
            <a:ext cx="6096000"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8" name="Rectangle 17">
            <a:extLst>
              <a:ext uri="{FF2B5EF4-FFF2-40B4-BE49-F238E27FC236}">
                <a16:creationId xmlns:a16="http://schemas.microsoft.com/office/drawing/2014/main" id="{DF1BFBB0-3EA9-4182-838A-BDCCCBD78BAD}"/>
              </a:ext>
            </a:extLst>
          </p:cNvPr>
          <p:cNvSpPr/>
          <p:nvPr/>
        </p:nvSpPr>
        <p:spPr>
          <a:xfrm>
            <a:off x="2555417" y="4432243"/>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6F7CEC4-C1F2-49D7-A121-C176972FDC51}"/>
              </a:ext>
            </a:extLst>
          </p:cNvPr>
          <p:cNvSpPr/>
          <p:nvPr/>
        </p:nvSpPr>
        <p:spPr>
          <a:xfrm>
            <a:off x="1224959" y="4432242"/>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86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3429000"/>
            <a:ext cx="9393010" cy="2733262"/>
          </a:xfrm>
        </p:spPr>
        <p:txBody>
          <a:bodyPr>
            <a:normAutofit/>
          </a:bodyPr>
          <a:lstStyle/>
          <a:p>
            <a:pPr marL="0" lvl="0" indent="0">
              <a:buNone/>
            </a:pPr>
            <a:r>
              <a:rPr lang="en-US" sz="3200" b="1" dirty="0">
                <a:solidFill>
                  <a:prstClr val="black">
                    <a:lumMod val="85000"/>
                    <a:lumOff val="15000"/>
                  </a:prstClr>
                </a:solidFill>
              </a:rPr>
              <a:t>Social-structural factors</a:t>
            </a:r>
          </a:p>
          <a:p>
            <a:pPr marL="483045" lvl="1" indent="-227013">
              <a:buFont typeface="Arial" pitchFamily="34" charset="0"/>
              <a:buChar char="•"/>
            </a:pPr>
            <a:r>
              <a:rPr lang="en-US" sz="3200" dirty="0">
                <a:solidFill>
                  <a:prstClr val="black">
                    <a:lumMod val="85000"/>
                    <a:lumOff val="15000"/>
                  </a:prstClr>
                </a:solidFill>
              </a:rPr>
              <a:t>stable extrinsic factors that act on a category </a:t>
            </a:r>
            <a:br>
              <a:rPr lang="en-US" sz="3200" dirty="0">
                <a:solidFill>
                  <a:prstClr val="black">
                    <a:lumMod val="85000"/>
                    <a:lumOff val="15000"/>
                  </a:prstClr>
                </a:solidFill>
              </a:rPr>
            </a:br>
            <a:r>
              <a:rPr lang="en-US" sz="3200" dirty="0">
                <a:solidFill>
                  <a:prstClr val="black">
                    <a:lumMod val="85000"/>
                    <a:lumOff val="15000"/>
                  </a:prstClr>
                </a:solidFill>
              </a:rPr>
              <a:t>by virtue of where the category is situated within a larger social structure</a:t>
            </a:r>
          </a:p>
          <a:p>
            <a:pPr marL="483045" lvl="1" indent="-227013">
              <a:buFont typeface="Arial" pitchFamily="34" charset="0"/>
              <a:buChar char="•"/>
            </a:pPr>
            <a:r>
              <a:rPr lang="en-US" sz="3200" dirty="0">
                <a:solidFill>
                  <a:prstClr val="black">
                    <a:lumMod val="85000"/>
                    <a:lumOff val="15000"/>
                  </a:prstClr>
                </a:solidFill>
              </a:rPr>
              <a:t>e.g. the social status, treatment, and experience of women in our society</a:t>
            </a:r>
          </a:p>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6"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Haslanger</a:t>
            </a:r>
            <a:r>
              <a:rPr lang="en-US" sz="1800" dirty="0"/>
              <a:t>, 2016</a:t>
            </a:r>
          </a:p>
        </p:txBody>
      </p:sp>
      <p:sp>
        <p:nvSpPr>
          <p:cNvPr id="7" name="Rectangle 6">
            <a:extLst>
              <a:ext uri="{FF2B5EF4-FFF2-40B4-BE49-F238E27FC236}">
                <a16:creationId xmlns:a16="http://schemas.microsoft.com/office/drawing/2014/main" id="{1B99CC20-1977-4806-82DE-140B739BC8F9}"/>
              </a:ext>
            </a:extLst>
          </p:cNvPr>
          <p:cNvSpPr/>
          <p:nvPr/>
        </p:nvSpPr>
        <p:spPr>
          <a:xfrm>
            <a:off x="657224" y="314424"/>
            <a:ext cx="105918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Formal explanations </a:t>
            </a:r>
            <a:r>
              <a:rPr lang="en-US" sz="2800" dirty="0">
                <a:solidFill>
                  <a:prstClr val="black"/>
                </a:solidFill>
              </a:rPr>
              <a:t>may be compatible with either view of gender, depending on background contextual information.</a:t>
            </a:r>
          </a:p>
        </p:txBody>
      </p:sp>
      <p:sp>
        <p:nvSpPr>
          <p:cNvPr id="11" name="Rectangle 10">
            <a:extLst>
              <a:ext uri="{FF2B5EF4-FFF2-40B4-BE49-F238E27FC236}">
                <a16:creationId xmlns:a16="http://schemas.microsoft.com/office/drawing/2014/main" id="{A7CBDCD8-A451-4DE6-873B-28276652D9E4}"/>
              </a:ext>
            </a:extLst>
          </p:cNvPr>
          <p:cNvSpPr/>
          <p:nvPr/>
        </p:nvSpPr>
        <p:spPr>
          <a:xfrm>
            <a:off x="657224" y="1613118"/>
            <a:ext cx="11026776" cy="1384995"/>
          </a:xfrm>
          <a:prstGeom prst="rect">
            <a:avLst/>
          </a:prstGeom>
        </p:spPr>
        <p:txBody>
          <a:bodyPr wrap="square">
            <a:spAutoFit/>
          </a:bodyPr>
          <a:lstStyle/>
          <a:p>
            <a:pPr marL="256032" lvl="1" indent="0">
              <a:buNone/>
            </a:pPr>
            <a:r>
              <a:rPr lang="en-US" sz="2800" dirty="0">
                <a:latin typeface="Cambria" panose="02040503050406030204" pitchFamily="18" charset="0"/>
                <a:ea typeface="Cambria" panose="02040503050406030204" pitchFamily="18" charset="0"/>
              </a:rPr>
              <a:t>“Spot </a:t>
            </a:r>
            <a:r>
              <a:rPr lang="en-US" sz="2800" dirty="0">
                <a:solidFill>
                  <a:schemeClr val="accent1">
                    <a:lumMod val="75000"/>
                  </a:schemeClr>
                </a:solidFill>
                <a:latin typeface="Cambria" panose="02040503050406030204" pitchFamily="18" charset="0"/>
                <a:ea typeface="Cambria" panose="02040503050406030204" pitchFamily="18" charset="0"/>
              </a:rPr>
              <a:t>can’t enter the cafeteria </a:t>
            </a:r>
            <a:r>
              <a:rPr lang="en-US" sz="2800" dirty="0">
                <a:latin typeface="Cambria" panose="02040503050406030204" pitchFamily="18" charset="0"/>
                <a:ea typeface="Cambria" panose="02040503050406030204" pitchFamily="18" charset="0"/>
              </a:rPr>
              <a:t>because Spot is </a:t>
            </a:r>
            <a:r>
              <a:rPr lang="en-US" sz="2800" dirty="0">
                <a:solidFill>
                  <a:srgbClr val="C09200"/>
                </a:solidFill>
                <a:latin typeface="Cambria" panose="02040503050406030204" pitchFamily="18" charset="0"/>
                <a:ea typeface="Cambria" panose="02040503050406030204" pitchFamily="18" charset="0"/>
              </a:rPr>
              <a:t>a dog</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“I </a:t>
            </a:r>
            <a:r>
              <a:rPr lang="en-US" sz="2800" dirty="0">
                <a:solidFill>
                  <a:schemeClr val="accent1">
                    <a:lumMod val="75000"/>
                  </a:schemeClr>
                </a:solidFill>
                <a:latin typeface="Cambria" panose="02040503050406030204" pitchFamily="18" charset="0"/>
                <a:ea typeface="Cambria" panose="02040503050406030204" pitchFamily="18" charset="0"/>
              </a:rPr>
              <a:t>walk in groups late at night </a:t>
            </a:r>
            <a:r>
              <a:rPr lang="en-US" sz="2800" dirty="0">
                <a:latin typeface="Cambria" panose="02040503050406030204" pitchFamily="18" charset="0"/>
                <a:ea typeface="Cambria" panose="02040503050406030204" pitchFamily="18" charset="0"/>
              </a:rPr>
              <a:t>because I’m </a:t>
            </a:r>
            <a:r>
              <a:rPr lang="en-US" sz="2800" dirty="0">
                <a:solidFill>
                  <a:srgbClr val="C09200"/>
                </a:solidFill>
                <a:latin typeface="Cambria" panose="02040503050406030204" pitchFamily="18" charset="0"/>
                <a:ea typeface="Cambria" panose="02040503050406030204" pitchFamily="18" charset="0"/>
              </a:rPr>
              <a:t>a woman</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“Rosa Parks </a:t>
            </a:r>
            <a:r>
              <a:rPr lang="en-US" sz="2800" dirty="0">
                <a:solidFill>
                  <a:schemeClr val="accent1">
                    <a:lumMod val="75000"/>
                  </a:schemeClr>
                </a:solidFill>
                <a:latin typeface="Cambria" panose="02040503050406030204" pitchFamily="18" charset="0"/>
                <a:ea typeface="Cambria" panose="02040503050406030204" pitchFamily="18" charset="0"/>
              </a:rPr>
              <a:t>couldn’t sit in the front of the bus</a:t>
            </a:r>
            <a:r>
              <a:rPr lang="en-US" sz="2800" dirty="0">
                <a:solidFill>
                  <a:schemeClr val="accent1"/>
                </a:solidFill>
                <a:latin typeface="Cambria" panose="02040503050406030204" pitchFamily="18" charset="0"/>
                <a:ea typeface="Cambria" panose="02040503050406030204" pitchFamily="18" charset="0"/>
              </a:rPr>
              <a:t> </a:t>
            </a:r>
            <a:r>
              <a:rPr lang="en-US" sz="2800" dirty="0">
                <a:latin typeface="Cambria" panose="02040503050406030204" pitchFamily="18" charset="0"/>
                <a:ea typeface="Cambria" panose="02040503050406030204" pitchFamily="18" charset="0"/>
              </a:rPr>
              <a:t>because she was </a:t>
            </a:r>
            <a:r>
              <a:rPr lang="en-US" sz="2800" dirty="0">
                <a:solidFill>
                  <a:srgbClr val="C09200"/>
                </a:solidFill>
                <a:latin typeface="Cambria" panose="02040503050406030204" pitchFamily="18" charset="0"/>
                <a:ea typeface="Cambria" panose="02040503050406030204" pitchFamily="18" charset="0"/>
              </a:rPr>
              <a:t>black</a:t>
            </a:r>
            <a:r>
              <a:rPr lang="en-US" sz="2800" dirty="0">
                <a:latin typeface="Cambria" panose="02040503050406030204" pitchFamily="18" charset="0"/>
                <a:ea typeface="Cambria" panose="02040503050406030204" pitchFamily="18" charset="0"/>
              </a:rPr>
              <a:t>.”</a:t>
            </a:r>
            <a:endParaRPr lang="en-US" dirty="0"/>
          </a:p>
        </p:txBody>
      </p:sp>
      <p:sp>
        <p:nvSpPr>
          <p:cNvPr id="14" name="Rectangle 13">
            <a:extLst>
              <a:ext uri="{FF2B5EF4-FFF2-40B4-BE49-F238E27FC236}">
                <a16:creationId xmlns:a16="http://schemas.microsoft.com/office/drawing/2014/main" id="{2FB0A122-CEF1-42B4-BA26-5199A2A9A1AE}"/>
              </a:ext>
            </a:extLst>
          </p:cNvPr>
          <p:cNvSpPr/>
          <p:nvPr/>
        </p:nvSpPr>
        <p:spPr>
          <a:xfrm>
            <a:off x="9787750" y="3263398"/>
            <a:ext cx="1975694" cy="1936407"/>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BA1C5D4-0BCA-420F-8F8E-40D20EB18CDA}"/>
              </a:ext>
            </a:extLst>
          </p:cNvPr>
          <p:cNvSpPr/>
          <p:nvPr/>
        </p:nvSpPr>
        <p:spPr>
          <a:xfrm flipH="1">
            <a:off x="10200570" y="3631172"/>
            <a:ext cx="1166665" cy="1215086"/>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8E4D5D-BC04-4184-BD4C-36E1CDC7560A}"/>
              </a:ext>
            </a:extLst>
          </p:cNvPr>
          <p:cNvSpPr txBox="1"/>
          <p:nvPr/>
        </p:nvSpPr>
        <p:spPr>
          <a:xfrm>
            <a:off x="10302171" y="4849180"/>
            <a:ext cx="1499770" cy="369332"/>
          </a:xfrm>
          <a:prstGeom prst="rect">
            <a:avLst/>
          </a:prstGeom>
          <a:noFill/>
        </p:spPr>
        <p:txBody>
          <a:bodyPr wrap="none" rtlCol="0">
            <a:spAutoFit/>
          </a:bodyPr>
          <a:lstStyle/>
          <a:p>
            <a:r>
              <a:rPr lang="en-US" dirty="0"/>
              <a:t>social context</a:t>
            </a:r>
          </a:p>
        </p:txBody>
      </p:sp>
      <p:sp>
        <p:nvSpPr>
          <p:cNvPr id="17" name="TextBox 16">
            <a:extLst>
              <a:ext uri="{FF2B5EF4-FFF2-40B4-BE49-F238E27FC236}">
                <a16:creationId xmlns:a16="http://schemas.microsoft.com/office/drawing/2014/main" id="{65E9AC94-125F-4965-942E-AEF66A52DAF3}"/>
              </a:ext>
            </a:extLst>
          </p:cNvPr>
          <p:cNvSpPr txBox="1"/>
          <p:nvPr/>
        </p:nvSpPr>
        <p:spPr>
          <a:xfrm>
            <a:off x="10192264" y="3667776"/>
            <a:ext cx="1166666" cy="369332"/>
          </a:xfrm>
          <a:prstGeom prst="rect">
            <a:avLst/>
          </a:prstGeom>
          <a:noFill/>
        </p:spPr>
        <p:txBody>
          <a:bodyPr wrap="none" rtlCol="0">
            <a:spAutoFit/>
          </a:bodyPr>
          <a:lstStyle/>
          <a:p>
            <a:r>
              <a:rPr lang="en-US" dirty="0"/>
              <a:t>CATEGORY</a:t>
            </a:r>
          </a:p>
        </p:txBody>
      </p:sp>
    </p:spTree>
    <p:extLst>
      <p:ext uri="{BB962C8B-B14F-4D97-AF65-F5344CB8AC3E}">
        <p14:creationId xmlns:p14="http://schemas.microsoft.com/office/powerpoint/2010/main" val="4022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543721"/>
            <a:ext cx="9393010" cy="2733262"/>
          </a:xfrm>
        </p:spPr>
        <p:txBody>
          <a:bodyPr>
            <a:normAutofit/>
          </a:bodyPr>
          <a:lstStyle/>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1B99CC20-1977-4806-82DE-140B739BC8F9}"/>
              </a:ext>
            </a:extLst>
          </p:cNvPr>
          <p:cNvSpPr/>
          <p:nvPr/>
        </p:nvSpPr>
        <p:spPr>
          <a:xfrm>
            <a:off x="397191" y="188059"/>
            <a:ext cx="11397618" cy="107721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3200" b="1" dirty="0">
                <a:solidFill>
                  <a:prstClr val="black"/>
                </a:solidFill>
              </a:rPr>
              <a:t>Formal explanations </a:t>
            </a:r>
            <a:r>
              <a:rPr lang="en-US" sz="3200" dirty="0">
                <a:solidFill>
                  <a:prstClr val="black"/>
                </a:solidFill>
              </a:rPr>
              <a:t>may be compatible with either view of gender, depending on background contextual information.</a:t>
            </a: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Vasilyeva, Gopnik, &amp; </a:t>
            </a:r>
            <a:r>
              <a:rPr lang="en-US" sz="1800" dirty="0" err="1"/>
              <a:t>Lombrozo</a:t>
            </a:r>
            <a:r>
              <a:rPr lang="en-US" sz="1800" dirty="0"/>
              <a:t>, 2018</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1421187"/>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1406134"/>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1340796"/>
            <a:ext cx="974947" cy="461665"/>
          </a:xfrm>
          <a:prstGeom prst="rect">
            <a:avLst/>
          </a:prstGeom>
          <a:noFill/>
        </p:spPr>
        <p:txBody>
          <a:bodyPr wrap="none" rtlCol="0">
            <a:spAutoFit/>
          </a:bodyPr>
          <a:lstStyle/>
          <a:p>
            <a:r>
              <a:rPr lang="en-US" sz="2400" dirty="0"/>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725778"/>
            <a:ext cx="2217145" cy="830997"/>
          </a:xfrm>
          <a:prstGeom prst="rect">
            <a:avLst/>
          </a:prstGeom>
          <a:noFill/>
        </p:spPr>
        <p:txBody>
          <a:bodyPr wrap="none" rtlCol="0">
            <a:spAutoFit/>
          </a:bodyPr>
          <a:lstStyle/>
          <a:p>
            <a:r>
              <a:rPr lang="en-US" sz="2400" dirty="0"/>
              <a:t>a novel behavior</a:t>
            </a:r>
            <a:br>
              <a:rPr lang="en-US" sz="2400" dirty="0"/>
            </a:br>
            <a:r>
              <a:rPr lang="en-US" sz="2400" dirty="0"/>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2" y="2533777"/>
            <a:ext cx="3761684" cy="2292222"/>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122464" y="2883172"/>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535022"/>
            <a:ext cx="3761685" cy="2292223"/>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501794" y="2884321"/>
            <a:ext cx="2725265" cy="190967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91983" y="5023982"/>
            <a:ext cx="3059364" cy="1200329"/>
          </a:xfrm>
          <a:prstGeom prst="rect">
            <a:avLst/>
          </a:prstGeom>
          <a:noFill/>
        </p:spPr>
        <p:txBody>
          <a:bodyPr wrap="none" rtlCol="0">
            <a:spAutoFit/>
          </a:bodyPr>
          <a:lstStyle/>
          <a:p>
            <a:pPr algn="ctr"/>
            <a:r>
              <a:rPr lang="en-US" sz="2400" dirty="0"/>
              <a:t>1 essentialism measure</a:t>
            </a:r>
            <a:br>
              <a:rPr lang="en-US" sz="2400" dirty="0"/>
            </a:br>
            <a:r>
              <a:rPr lang="en-US" sz="2400" dirty="0"/>
              <a:t>(innateness:</a:t>
            </a:r>
            <a:br>
              <a:rPr lang="en-US" sz="2400" dirty="0"/>
            </a:br>
            <a:r>
              <a:rPr lang="en-US" sz="2400" dirty="0"/>
              <a:t>context switch)</a:t>
            </a:r>
          </a:p>
        </p:txBody>
      </p:sp>
      <p:sp>
        <p:nvSpPr>
          <p:cNvPr id="27" name="TextBox 26">
            <a:extLst>
              <a:ext uri="{FF2B5EF4-FFF2-40B4-BE49-F238E27FC236}">
                <a16:creationId xmlns:a16="http://schemas.microsoft.com/office/drawing/2014/main" id="{EBF1EBE2-8C11-4D2B-A2D1-F53502E0609F}"/>
              </a:ext>
            </a:extLst>
          </p:cNvPr>
          <p:cNvSpPr txBox="1"/>
          <p:nvPr/>
        </p:nvSpPr>
        <p:spPr>
          <a:xfrm>
            <a:off x="5983915" y="5128905"/>
            <a:ext cx="1692002" cy="1200329"/>
          </a:xfrm>
          <a:prstGeom prst="rect">
            <a:avLst/>
          </a:prstGeom>
          <a:noFill/>
        </p:spPr>
        <p:txBody>
          <a:bodyPr wrap="none" rtlCol="0">
            <a:spAutoFit/>
          </a:bodyPr>
          <a:lstStyle/>
          <a:p>
            <a:pPr algn="ctr"/>
            <a:r>
              <a:rPr lang="en-US" sz="2400" dirty="0"/>
              <a:t>formal </a:t>
            </a:r>
            <a:br>
              <a:rPr lang="en-US" sz="2400" dirty="0"/>
            </a:br>
            <a:r>
              <a:rPr lang="en-US" sz="2400" dirty="0"/>
              <a:t>explanation </a:t>
            </a:r>
            <a:br>
              <a:rPr lang="en-US" sz="2400" dirty="0"/>
            </a:br>
            <a:r>
              <a:rPr lang="en-US" sz="2400" dirty="0"/>
              <a:t>rating</a:t>
            </a:r>
          </a:p>
        </p:txBody>
      </p:sp>
      <p:sp>
        <p:nvSpPr>
          <p:cNvPr id="3" name="Rectangle 2">
            <a:extLst>
              <a:ext uri="{FF2B5EF4-FFF2-40B4-BE49-F238E27FC236}">
                <a16:creationId xmlns:a16="http://schemas.microsoft.com/office/drawing/2014/main" id="{082F552F-408B-4812-9BB6-A139D3DA1B80}"/>
              </a:ext>
            </a:extLst>
          </p:cNvPr>
          <p:cNvSpPr/>
          <p:nvPr/>
        </p:nvSpPr>
        <p:spPr>
          <a:xfrm>
            <a:off x="7649026" y="5030370"/>
            <a:ext cx="4553704" cy="1323439"/>
          </a:xfrm>
          <a:prstGeom prst="rect">
            <a:avLst/>
          </a:prstGeom>
        </p:spPr>
        <p:txBody>
          <a:bodyPr wrap="square">
            <a:spAutoFit/>
          </a:bodyPr>
          <a:lstStyle/>
          <a:p>
            <a:r>
              <a:rPr lang="en-US" sz="2000" dirty="0">
                <a:latin typeface="Calibri" panose="020F0502020204030204" pitchFamily="34" charset="0"/>
              </a:rPr>
              <a:t>“Doggie, why does Suzy play Yellow-Ball?”</a:t>
            </a:r>
          </a:p>
          <a:p>
            <a:r>
              <a:rPr lang="en-US" sz="2000" dirty="0">
                <a:latin typeface="Calibri" panose="020F0502020204030204" pitchFamily="34" charset="0"/>
              </a:rPr>
              <a:t>Doggie: “Because Suzy is a girl.”</a:t>
            </a:r>
          </a:p>
          <a:p>
            <a:r>
              <a:rPr lang="en-US" sz="2000" dirty="0">
                <a:latin typeface="Calibri" panose="020F0502020204030204" pitchFamily="34" charset="0"/>
              </a:rPr>
              <a:t>Is it a good explanation or a bad explanation? (4-point)</a:t>
            </a:r>
            <a:endParaRPr lang="en-US" sz="2000" dirty="0"/>
          </a:p>
        </p:txBody>
      </p:sp>
      <p:pic>
        <p:nvPicPr>
          <p:cNvPr id="29" name="Picture 28">
            <a:extLst>
              <a:ext uri="{FF2B5EF4-FFF2-40B4-BE49-F238E27FC236}">
                <a16:creationId xmlns:a16="http://schemas.microsoft.com/office/drawing/2014/main" id="{FE93AB6D-ADE6-40F4-B75A-6438A0B6E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812" t="5903" r="33506" b="32459"/>
          <a:stretch/>
        </p:blipFill>
        <p:spPr>
          <a:xfrm>
            <a:off x="4822004" y="5091468"/>
            <a:ext cx="1034558" cy="1343309"/>
          </a:xfrm>
          <a:prstGeom prst="rect">
            <a:avLst/>
          </a:prstGeom>
        </p:spPr>
      </p:pic>
      <p:pic>
        <p:nvPicPr>
          <p:cNvPr id="30" name="Picture 29">
            <a:extLst>
              <a:ext uri="{FF2B5EF4-FFF2-40B4-BE49-F238E27FC236}">
                <a16:creationId xmlns:a16="http://schemas.microsoft.com/office/drawing/2014/main" id="{AF01E5E9-DA10-4005-9601-D12867CFC5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3478833" y="5141369"/>
            <a:ext cx="1215818" cy="1385768"/>
          </a:xfrm>
          <a:prstGeom prst="rect">
            <a:avLst/>
          </a:prstGeom>
        </p:spPr>
      </p:pic>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41 (20/cell) </a:t>
            </a:r>
            <a:r>
              <a:rPr lang="en-US" sz="2000" b="1" dirty="0"/>
              <a:t>3-4 year </a:t>
            </a:r>
            <a:r>
              <a:rPr lang="en-US" sz="2000" b="1" dirty="0" err="1"/>
              <a:t>olds</a:t>
            </a:r>
            <a:r>
              <a:rPr lang="en-US" sz="2000" dirty="0"/>
              <a:t>,</a:t>
            </a:r>
            <a:r>
              <a:rPr lang="en-US" sz="2000" b="1" dirty="0"/>
              <a:t> </a:t>
            </a:r>
            <a:r>
              <a:rPr lang="en-US" sz="2000" dirty="0"/>
              <a:t>48 (24/cell) </a:t>
            </a:r>
            <a:r>
              <a:rPr lang="en-US" sz="2000" b="1" dirty="0"/>
              <a:t>5-6 year </a:t>
            </a:r>
            <a:r>
              <a:rPr lang="en-US" sz="2000" b="1" dirty="0" err="1"/>
              <a:t>olds</a:t>
            </a:r>
            <a:r>
              <a:rPr lang="en-US" sz="2000" dirty="0"/>
              <a:t>, 67 (33/cell) </a:t>
            </a:r>
            <a:r>
              <a:rPr lang="en-US" sz="2000" b="1" dirty="0"/>
              <a:t>adults</a:t>
            </a:r>
          </a:p>
        </p:txBody>
      </p:sp>
    </p:spTree>
    <p:extLst>
      <p:ext uri="{BB962C8B-B14F-4D97-AF65-F5344CB8AC3E}">
        <p14:creationId xmlns:p14="http://schemas.microsoft.com/office/powerpoint/2010/main" val="1718136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543721"/>
            <a:ext cx="9393010" cy="2733262"/>
          </a:xfrm>
        </p:spPr>
        <p:txBody>
          <a:bodyPr>
            <a:normAutofit/>
          </a:bodyPr>
          <a:lstStyle/>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7" name="Rectangle 6">
            <a:extLst>
              <a:ext uri="{FF2B5EF4-FFF2-40B4-BE49-F238E27FC236}">
                <a16:creationId xmlns:a16="http://schemas.microsoft.com/office/drawing/2014/main" id="{1B99CC20-1977-4806-82DE-140B739BC8F9}"/>
              </a:ext>
            </a:extLst>
          </p:cNvPr>
          <p:cNvSpPr/>
          <p:nvPr/>
        </p:nvSpPr>
        <p:spPr>
          <a:xfrm>
            <a:off x="397191" y="188059"/>
            <a:ext cx="11397618" cy="1077218"/>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3200" b="1" dirty="0">
                <a:solidFill>
                  <a:prstClr val="black"/>
                </a:solidFill>
              </a:rPr>
              <a:t>Formal explanations </a:t>
            </a:r>
            <a:r>
              <a:rPr lang="en-US" sz="3200" dirty="0">
                <a:solidFill>
                  <a:prstClr val="black"/>
                </a:solidFill>
              </a:rPr>
              <a:t>may be compatible with either view of gender, depending on background contextual information.</a:t>
            </a: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Vasilyeva, Gopnik, &amp; </a:t>
            </a:r>
            <a:r>
              <a:rPr lang="en-US" sz="1800" dirty="0" err="1"/>
              <a:t>Lombrozo</a:t>
            </a:r>
            <a:r>
              <a:rPr lang="en-US" sz="1800" dirty="0"/>
              <a:t>, 2018</a:t>
            </a:r>
          </a:p>
        </p:txBody>
      </p:sp>
      <p:sp>
        <p:nvSpPr>
          <p:cNvPr id="17" name="Content Placeholder 2">
            <a:extLst>
              <a:ext uri="{FF2B5EF4-FFF2-40B4-BE49-F238E27FC236}">
                <a16:creationId xmlns:a16="http://schemas.microsoft.com/office/drawing/2014/main" id="{64AC3971-9E14-4850-BBD0-5D038F696A50}"/>
              </a:ext>
            </a:extLst>
          </p:cNvPr>
          <p:cNvSpPr txBox="1">
            <a:spLocks/>
          </p:cNvSpPr>
          <p:nvPr/>
        </p:nvSpPr>
        <p:spPr>
          <a:xfrm>
            <a:off x="15913" y="6430010"/>
            <a:ext cx="8142603" cy="38701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t>N = 41 (20/cell) </a:t>
            </a:r>
            <a:r>
              <a:rPr lang="en-US" sz="2000" b="1" dirty="0"/>
              <a:t>3-4 year </a:t>
            </a:r>
            <a:r>
              <a:rPr lang="en-US" sz="2000" b="1" dirty="0" err="1"/>
              <a:t>olds</a:t>
            </a:r>
            <a:r>
              <a:rPr lang="en-US" sz="2000" dirty="0"/>
              <a:t>,</a:t>
            </a:r>
            <a:r>
              <a:rPr lang="en-US" sz="2000" b="1" dirty="0"/>
              <a:t> </a:t>
            </a:r>
            <a:r>
              <a:rPr lang="en-US" sz="2000" dirty="0"/>
              <a:t>48 (24/cell) </a:t>
            </a:r>
            <a:r>
              <a:rPr lang="en-US" sz="2000" b="1" dirty="0"/>
              <a:t>5-6 year </a:t>
            </a:r>
            <a:r>
              <a:rPr lang="en-US" sz="2000" b="1" dirty="0" err="1"/>
              <a:t>olds</a:t>
            </a:r>
            <a:r>
              <a:rPr lang="en-US" sz="2000" dirty="0"/>
              <a:t>, 67 (33/cell) </a:t>
            </a:r>
            <a:r>
              <a:rPr lang="en-US" sz="2000" b="1" dirty="0"/>
              <a:t>adults</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1421187"/>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1406134"/>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1340796"/>
            <a:ext cx="974947" cy="461665"/>
          </a:xfrm>
          <a:prstGeom prst="rect">
            <a:avLst/>
          </a:prstGeom>
          <a:noFill/>
        </p:spPr>
        <p:txBody>
          <a:bodyPr wrap="none" rtlCol="0">
            <a:spAutoFit/>
          </a:bodyPr>
          <a:lstStyle/>
          <a:p>
            <a:r>
              <a:rPr lang="en-US" sz="2400" dirty="0"/>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725778"/>
            <a:ext cx="2217145" cy="830997"/>
          </a:xfrm>
          <a:prstGeom prst="rect">
            <a:avLst/>
          </a:prstGeom>
          <a:noFill/>
        </p:spPr>
        <p:txBody>
          <a:bodyPr wrap="none" rtlCol="0">
            <a:spAutoFit/>
          </a:bodyPr>
          <a:lstStyle/>
          <a:p>
            <a:r>
              <a:rPr lang="en-US" sz="2400" dirty="0"/>
              <a:t>a novel behavior</a:t>
            </a:r>
            <a:br>
              <a:rPr lang="en-US" sz="2400" dirty="0"/>
            </a:br>
            <a:r>
              <a:rPr lang="en-US" sz="2400" dirty="0"/>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2" y="2533777"/>
            <a:ext cx="3761684" cy="2292222"/>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122464" y="2883172"/>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535022"/>
            <a:ext cx="3761685" cy="2292223"/>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501794" y="2884321"/>
            <a:ext cx="2725265" cy="1909671"/>
          </a:xfrm>
          <a:prstGeom prst="rect">
            <a:avLst/>
          </a:prstGeom>
        </p:spPr>
      </p:pic>
      <p:sp>
        <p:nvSpPr>
          <p:cNvPr id="2" name="Rectangle 1">
            <a:extLst>
              <a:ext uri="{FF2B5EF4-FFF2-40B4-BE49-F238E27FC236}">
                <a16:creationId xmlns:a16="http://schemas.microsoft.com/office/drawing/2014/main" id="{AC464067-01BA-4277-9086-7A6A61A3793D}"/>
              </a:ext>
            </a:extLst>
          </p:cNvPr>
          <p:cNvSpPr/>
          <p:nvPr/>
        </p:nvSpPr>
        <p:spPr>
          <a:xfrm>
            <a:off x="7862172" y="4968814"/>
            <a:ext cx="3761684" cy="1384995"/>
          </a:xfrm>
          <a:prstGeom prst="rect">
            <a:avLst/>
          </a:prstGeom>
        </p:spPr>
        <p:txBody>
          <a:bodyPr wrap="square">
            <a:spAutoFit/>
          </a:bodyPr>
          <a:lstStyle/>
          <a:p>
            <a:pPr marL="256032" lvl="1"/>
            <a:r>
              <a:rPr lang="en-US" sz="2800" dirty="0">
                <a:solidFill>
                  <a:prstClr val="black">
                    <a:lumMod val="85000"/>
                    <a:lumOff val="15000"/>
                  </a:prstClr>
                </a:solidFill>
              </a:rPr>
              <a:t>A formal explanation was rated equally good in both contexts.</a:t>
            </a:r>
          </a:p>
        </p:txBody>
      </p:sp>
      <p:sp>
        <p:nvSpPr>
          <p:cNvPr id="28" name="Rectangle 27">
            <a:extLst>
              <a:ext uri="{FF2B5EF4-FFF2-40B4-BE49-F238E27FC236}">
                <a16:creationId xmlns:a16="http://schemas.microsoft.com/office/drawing/2014/main" id="{7C50720A-8503-4EC6-8440-C9BC81516081}"/>
              </a:ext>
            </a:extLst>
          </p:cNvPr>
          <p:cNvSpPr/>
          <p:nvPr/>
        </p:nvSpPr>
        <p:spPr>
          <a:xfrm>
            <a:off x="2866303" y="4982905"/>
            <a:ext cx="3612579" cy="1384995"/>
          </a:xfrm>
          <a:prstGeom prst="rect">
            <a:avLst/>
          </a:prstGeom>
        </p:spPr>
        <p:txBody>
          <a:bodyPr wrap="square">
            <a:spAutoFit/>
          </a:bodyPr>
          <a:lstStyle/>
          <a:p>
            <a:pPr marL="256032" lvl="1"/>
            <a:r>
              <a:rPr lang="en-US" sz="2800" dirty="0">
                <a:solidFill>
                  <a:prstClr val="black">
                    <a:lumMod val="85000"/>
                    <a:lumOff val="15000"/>
                  </a:prstClr>
                </a:solidFill>
              </a:rPr>
              <a:t>Less essentialist in structural than nonstructural context.</a:t>
            </a:r>
          </a:p>
        </p:txBody>
      </p:sp>
      <p:sp>
        <p:nvSpPr>
          <p:cNvPr id="29" name="TextBox 28">
            <a:extLst>
              <a:ext uri="{FF2B5EF4-FFF2-40B4-BE49-F238E27FC236}">
                <a16:creationId xmlns:a16="http://schemas.microsoft.com/office/drawing/2014/main" id="{70E4378E-DEBA-4A94-9AA9-EFDAC42AA416}"/>
              </a:ext>
            </a:extLst>
          </p:cNvPr>
          <p:cNvSpPr txBox="1"/>
          <p:nvPr/>
        </p:nvSpPr>
        <p:spPr>
          <a:xfrm>
            <a:off x="91983" y="5023982"/>
            <a:ext cx="3059364" cy="1200329"/>
          </a:xfrm>
          <a:prstGeom prst="rect">
            <a:avLst/>
          </a:prstGeom>
          <a:noFill/>
        </p:spPr>
        <p:txBody>
          <a:bodyPr wrap="none" rtlCol="0">
            <a:spAutoFit/>
          </a:bodyPr>
          <a:lstStyle/>
          <a:p>
            <a:pPr algn="ctr"/>
            <a:r>
              <a:rPr lang="en-US" sz="2400" dirty="0"/>
              <a:t>1 essentialism measure</a:t>
            </a:r>
            <a:br>
              <a:rPr lang="en-US" sz="2400" dirty="0"/>
            </a:br>
            <a:r>
              <a:rPr lang="en-US" sz="2400" dirty="0"/>
              <a:t>(innateness:</a:t>
            </a:r>
            <a:br>
              <a:rPr lang="en-US" sz="2400" dirty="0"/>
            </a:br>
            <a:r>
              <a:rPr lang="en-US" sz="2400" dirty="0"/>
              <a:t>context switch)</a:t>
            </a:r>
          </a:p>
        </p:txBody>
      </p:sp>
      <p:sp>
        <p:nvSpPr>
          <p:cNvPr id="30" name="TextBox 29">
            <a:extLst>
              <a:ext uri="{FF2B5EF4-FFF2-40B4-BE49-F238E27FC236}">
                <a16:creationId xmlns:a16="http://schemas.microsoft.com/office/drawing/2014/main" id="{79D6BF0F-3682-4709-9EE6-4B2058A0CCAD}"/>
              </a:ext>
            </a:extLst>
          </p:cNvPr>
          <p:cNvSpPr txBox="1"/>
          <p:nvPr/>
        </p:nvSpPr>
        <p:spPr>
          <a:xfrm>
            <a:off x="6466515" y="5128905"/>
            <a:ext cx="1692002" cy="1200329"/>
          </a:xfrm>
          <a:prstGeom prst="rect">
            <a:avLst/>
          </a:prstGeom>
          <a:noFill/>
        </p:spPr>
        <p:txBody>
          <a:bodyPr wrap="none" rtlCol="0">
            <a:spAutoFit/>
          </a:bodyPr>
          <a:lstStyle/>
          <a:p>
            <a:pPr algn="ctr"/>
            <a:r>
              <a:rPr lang="en-US" sz="2400" dirty="0"/>
              <a:t>formal </a:t>
            </a:r>
            <a:br>
              <a:rPr lang="en-US" sz="2400" dirty="0"/>
            </a:br>
            <a:r>
              <a:rPr lang="en-US" sz="2400" dirty="0"/>
              <a:t>explanation </a:t>
            </a:r>
            <a:br>
              <a:rPr lang="en-US" sz="2400" dirty="0"/>
            </a:br>
            <a:r>
              <a:rPr lang="en-US" sz="2400" dirty="0"/>
              <a:t>rating</a:t>
            </a:r>
          </a:p>
        </p:txBody>
      </p:sp>
    </p:spTree>
    <p:extLst>
      <p:ext uri="{BB962C8B-B14F-4D97-AF65-F5344CB8AC3E}">
        <p14:creationId xmlns:p14="http://schemas.microsoft.com/office/powerpoint/2010/main" val="1032509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962FA0-27BB-4F30-9F38-EA8CC3F5C1AF}"/>
              </a:ext>
            </a:extLst>
          </p:cNvPr>
          <p:cNvSpPr/>
          <p:nvPr/>
        </p:nvSpPr>
        <p:spPr>
          <a:xfrm>
            <a:off x="264115" y="2292784"/>
            <a:ext cx="4114203" cy="400110"/>
          </a:xfrm>
          <a:prstGeom prst="rect">
            <a:avLst/>
          </a:prstGeom>
        </p:spPr>
        <p:txBody>
          <a:bodyPr wrap="none">
            <a:spAutoFit/>
          </a:bodyPr>
          <a:lstStyle/>
          <a:p>
            <a:r>
              <a:rPr lang="en-US" sz="2000" dirty="0">
                <a:solidFill>
                  <a:schemeClr val="bg1">
                    <a:lumMod val="50000"/>
                  </a:schemeClr>
                </a:solidFill>
              </a:rPr>
              <a:t>(Vasilyeva, </a:t>
            </a:r>
            <a:r>
              <a:rPr lang="en-US" sz="2000" dirty="0" err="1">
                <a:solidFill>
                  <a:schemeClr val="bg1">
                    <a:lumMod val="50000"/>
                  </a:schemeClr>
                </a:solidFill>
              </a:rPr>
              <a:t>Lombrozo</a:t>
            </a:r>
            <a:r>
              <a:rPr lang="en-US" sz="2000" dirty="0">
                <a:solidFill>
                  <a:schemeClr val="bg1">
                    <a:lumMod val="50000"/>
                  </a:schemeClr>
                </a:solidFill>
              </a:rPr>
              <a:t>, &amp; Gopnik, 2018)</a:t>
            </a:r>
          </a:p>
        </p:txBody>
      </p:sp>
      <p:sp>
        <p:nvSpPr>
          <p:cNvPr id="7" name="Rectangle 6">
            <a:extLst>
              <a:ext uri="{FF2B5EF4-FFF2-40B4-BE49-F238E27FC236}">
                <a16:creationId xmlns:a16="http://schemas.microsoft.com/office/drawing/2014/main" id="{845B8EE2-7FF6-407F-8ADF-D248F6E8E6AF}"/>
              </a:ext>
            </a:extLst>
          </p:cNvPr>
          <p:cNvSpPr/>
          <p:nvPr/>
        </p:nvSpPr>
        <p:spPr>
          <a:xfrm>
            <a:off x="6764065" y="2292784"/>
            <a:ext cx="2608535" cy="400110"/>
          </a:xfrm>
          <a:prstGeom prst="rect">
            <a:avLst/>
          </a:prstGeom>
        </p:spPr>
        <p:txBody>
          <a:bodyPr wrap="none">
            <a:spAutoFit/>
          </a:bodyPr>
          <a:lstStyle/>
          <a:p>
            <a:r>
              <a:rPr lang="en-US" sz="2000" dirty="0">
                <a:solidFill>
                  <a:schemeClr val="bg1">
                    <a:lumMod val="50000"/>
                  </a:schemeClr>
                </a:solidFill>
              </a:rPr>
              <a:t>(</a:t>
            </a:r>
            <a:r>
              <a:rPr lang="en-US" sz="2000" dirty="0" err="1">
                <a:solidFill>
                  <a:schemeClr val="bg1">
                    <a:lumMod val="50000"/>
                  </a:schemeClr>
                </a:solidFill>
              </a:rPr>
              <a:t>Muradoglu</a:t>
            </a:r>
            <a:r>
              <a:rPr lang="en-US" sz="2000" dirty="0">
                <a:solidFill>
                  <a:schemeClr val="bg1">
                    <a:lumMod val="50000"/>
                  </a:schemeClr>
                </a:solidFill>
              </a:rPr>
              <a:t> et al, 2019)</a:t>
            </a:r>
          </a:p>
        </p:txBody>
      </p:sp>
      <p:sp>
        <p:nvSpPr>
          <p:cNvPr id="9" name="Content Placeholder 2">
            <a:extLst>
              <a:ext uri="{FF2B5EF4-FFF2-40B4-BE49-F238E27FC236}">
                <a16:creationId xmlns:a16="http://schemas.microsoft.com/office/drawing/2014/main" id="{E53C3F97-9155-45C2-823D-8720FD18980C}"/>
              </a:ext>
            </a:extLst>
          </p:cNvPr>
          <p:cNvSpPr txBox="1">
            <a:spLocks/>
          </p:cNvSpPr>
          <p:nvPr/>
        </p:nvSpPr>
        <p:spPr>
          <a:xfrm>
            <a:off x="0" y="1682959"/>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&gt;  Statistical evidence of property  &gt;  </a:t>
            </a:r>
            <a:r>
              <a:rPr lang="en-US" sz="2800" b="1" dirty="0">
                <a:solidFill>
                  <a:schemeClr val="bg1"/>
                </a:solidFill>
              </a:rPr>
              <a:t>Explanation</a:t>
            </a:r>
            <a:r>
              <a:rPr lang="en-US" sz="2800" dirty="0">
                <a:solidFill>
                  <a:schemeClr val="bg1"/>
                </a:solidFill>
              </a:rPr>
              <a:t>  &gt;  Measure essentialism</a:t>
            </a:r>
          </a:p>
        </p:txBody>
      </p:sp>
      <p:sp>
        <p:nvSpPr>
          <p:cNvPr id="10" name="TextBox 9">
            <a:extLst>
              <a:ext uri="{FF2B5EF4-FFF2-40B4-BE49-F238E27FC236}">
                <a16:creationId xmlns:a16="http://schemas.microsoft.com/office/drawing/2014/main" id="{27AEBDC0-2D4C-477D-94A9-DCEF7267AB71}"/>
              </a:ext>
            </a:extLst>
          </p:cNvPr>
          <p:cNvSpPr txBox="1"/>
          <p:nvPr/>
        </p:nvSpPr>
        <p:spPr>
          <a:xfrm>
            <a:off x="6769516" y="2809962"/>
            <a:ext cx="2549929" cy="461665"/>
          </a:xfrm>
          <a:prstGeom prst="rect">
            <a:avLst/>
          </a:prstGeom>
          <a:noFill/>
        </p:spPr>
        <p:txBody>
          <a:bodyPr wrap="none" rtlCol="0">
            <a:spAutoFit/>
          </a:bodyPr>
          <a:lstStyle/>
          <a:p>
            <a:r>
              <a:rPr lang="en-US" sz="2400" dirty="0"/>
              <a:t>Formal explanation</a:t>
            </a:r>
          </a:p>
        </p:txBody>
      </p:sp>
      <p:sp>
        <p:nvSpPr>
          <p:cNvPr id="11" name="TextBox 10">
            <a:extLst>
              <a:ext uri="{FF2B5EF4-FFF2-40B4-BE49-F238E27FC236}">
                <a16:creationId xmlns:a16="http://schemas.microsoft.com/office/drawing/2014/main" id="{3F38CB54-A719-41C4-8174-01A992A0E185}"/>
              </a:ext>
            </a:extLst>
          </p:cNvPr>
          <p:cNvSpPr txBox="1"/>
          <p:nvPr/>
        </p:nvSpPr>
        <p:spPr>
          <a:xfrm>
            <a:off x="6769515" y="3424520"/>
            <a:ext cx="2603085" cy="461665"/>
          </a:xfrm>
          <a:prstGeom prst="rect">
            <a:avLst/>
          </a:prstGeom>
          <a:noFill/>
        </p:spPr>
        <p:txBody>
          <a:bodyPr wrap="none" rtlCol="0">
            <a:spAutoFit/>
          </a:bodyPr>
          <a:lstStyle/>
          <a:p>
            <a:r>
              <a:rPr lang="en-US" sz="2400" dirty="0"/>
              <a:t>Control explanation</a:t>
            </a:r>
          </a:p>
        </p:txBody>
      </p:sp>
      <p:sp>
        <p:nvSpPr>
          <p:cNvPr id="12" name="TextBox 11">
            <a:extLst>
              <a:ext uri="{FF2B5EF4-FFF2-40B4-BE49-F238E27FC236}">
                <a16:creationId xmlns:a16="http://schemas.microsoft.com/office/drawing/2014/main" id="{49DA1E7A-5F4D-4BFE-9B9D-25741C17AAFE}"/>
              </a:ext>
            </a:extLst>
          </p:cNvPr>
          <p:cNvSpPr txBox="1"/>
          <p:nvPr/>
        </p:nvSpPr>
        <p:spPr>
          <a:xfrm>
            <a:off x="264116" y="2809962"/>
            <a:ext cx="2386744" cy="461665"/>
          </a:xfrm>
          <a:prstGeom prst="rect">
            <a:avLst/>
          </a:prstGeom>
          <a:noFill/>
        </p:spPr>
        <p:txBody>
          <a:bodyPr wrap="none" rtlCol="0">
            <a:spAutoFit/>
          </a:bodyPr>
          <a:lstStyle/>
          <a:p>
            <a:r>
              <a:rPr lang="en-US" sz="2400" dirty="0"/>
              <a:t>Structural context</a:t>
            </a:r>
          </a:p>
        </p:txBody>
      </p:sp>
      <p:sp>
        <p:nvSpPr>
          <p:cNvPr id="13" name="TextBox 12">
            <a:extLst>
              <a:ext uri="{FF2B5EF4-FFF2-40B4-BE49-F238E27FC236}">
                <a16:creationId xmlns:a16="http://schemas.microsoft.com/office/drawing/2014/main" id="{F068C21F-6F61-4352-B5C5-D0DC0C090042}"/>
              </a:ext>
            </a:extLst>
          </p:cNvPr>
          <p:cNvSpPr txBox="1"/>
          <p:nvPr/>
        </p:nvSpPr>
        <p:spPr>
          <a:xfrm>
            <a:off x="264115" y="3424520"/>
            <a:ext cx="2879891" cy="461665"/>
          </a:xfrm>
          <a:prstGeom prst="rect">
            <a:avLst/>
          </a:prstGeom>
          <a:noFill/>
        </p:spPr>
        <p:txBody>
          <a:bodyPr wrap="none" rtlCol="0">
            <a:spAutoFit/>
          </a:bodyPr>
          <a:lstStyle/>
          <a:p>
            <a:r>
              <a:rPr lang="en-US" sz="2400" dirty="0"/>
              <a:t>Nonstructural context</a:t>
            </a:r>
          </a:p>
        </p:txBody>
      </p:sp>
      <p:sp>
        <p:nvSpPr>
          <p:cNvPr id="2" name="Title 1"/>
          <p:cNvSpPr>
            <a:spLocks noGrp="1"/>
          </p:cNvSpPr>
          <p:nvPr>
            <p:ph type="title"/>
          </p:nvPr>
        </p:nvSpPr>
        <p:spPr>
          <a:xfrm>
            <a:off x="657224" y="24761"/>
            <a:ext cx="11146849" cy="1658198"/>
          </a:xfrm>
        </p:spPr>
        <p:txBody>
          <a:bodyPr>
            <a:normAutofit/>
          </a:bodyPr>
          <a:lstStyle/>
          <a:p>
            <a:r>
              <a:rPr lang="en-US" sz="4400" dirty="0"/>
              <a:t>Can information about a structural context block an essentialist interpretation of a formal explanation?</a:t>
            </a:r>
          </a:p>
        </p:txBody>
      </p:sp>
      <p:sp>
        <p:nvSpPr>
          <p:cNvPr id="3" name="Content Placeholder 2"/>
          <p:cNvSpPr>
            <a:spLocks noGrp="1"/>
          </p:cNvSpPr>
          <p:nvPr>
            <p:ph idx="1"/>
          </p:nvPr>
        </p:nvSpPr>
        <p:spPr>
          <a:xfrm>
            <a:off x="205437" y="4724472"/>
            <a:ext cx="11986563" cy="1925710"/>
          </a:xfrm>
        </p:spPr>
        <p:txBody>
          <a:bodyPr>
            <a:noAutofit/>
          </a:bodyPr>
          <a:lstStyle/>
          <a:p>
            <a:pPr marL="568325" indent="-568325">
              <a:buNone/>
            </a:pPr>
            <a:r>
              <a:rPr lang="en-US" sz="2800" dirty="0"/>
              <a:t>2x2 design</a:t>
            </a:r>
          </a:p>
          <a:p>
            <a:pPr marL="568325" indent="-568325">
              <a:buNone/>
            </a:pPr>
            <a:r>
              <a:rPr lang="en-US" sz="2800" dirty="0"/>
              <a:t>N = 38 (~9/cell) out of</a:t>
            </a:r>
            <a:br>
              <a:rPr lang="en-US" sz="2800" dirty="0"/>
            </a:br>
            <a:r>
              <a:rPr lang="en-US" sz="2800" dirty="0"/>
              <a:t>target 196 (49/cell) </a:t>
            </a:r>
            <a:r>
              <a:rPr lang="en-US" sz="2800" b="1" dirty="0"/>
              <a:t>5 and 6 year </a:t>
            </a:r>
            <a:r>
              <a:rPr lang="en-US" sz="2800" b="1" dirty="0" err="1"/>
              <a:t>olds</a:t>
            </a:r>
            <a:r>
              <a:rPr lang="en-US" sz="2800" b="1" dirty="0"/>
              <a:t> </a:t>
            </a:r>
            <a:r>
              <a:rPr lang="en-US" sz="2800" dirty="0"/>
              <a:t>from Bing Nursery School, Tech Museum</a:t>
            </a:r>
          </a:p>
          <a:p>
            <a:pPr marL="568325" indent="-568325">
              <a:buNone/>
            </a:pPr>
            <a:r>
              <a:rPr lang="en-US" sz="2800" dirty="0"/>
              <a:t>N = 183 (46/cell) </a:t>
            </a:r>
            <a:r>
              <a:rPr lang="en-US" sz="2800" b="1" dirty="0"/>
              <a:t>adults </a:t>
            </a:r>
            <a:r>
              <a:rPr lang="en-US" sz="2800" dirty="0"/>
              <a:t>from Amazon Mechanical Turk</a:t>
            </a:r>
          </a:p>
        </p:txBody>
      </p:sp>
      <p:sp>
        <p:nvSpPr>
          <p:cNvPr id="15" name="Rectangle 14">
            <a:extLst>
              <a:ext uri="{FF2B5EF4-FFF2-40B4-BE49-F238E27FC236}">
                <a16:creationId xmlns:a16="http://schemas.microsoft.com/office/drawing/2014/main" id="{DF25947A-D625-453D-B2FD-CEA427470A06}"/>
              </a:ext>
            </a:extLst>
          </p:cNvPr>
          <p:cNvSpPr/>
          <p:nvPr/>
        </p:nvSpPr>
        <p:spPr>
          <a:xfrm>
            <a:off x="10329835" y="2292784"/>
            <a:ext cx="859851" cy="400110"/>
          </a:xfrm>
          <a:prstGeom prst="rect">
            <a:avLst/>
          </a:prstGeom>
        </p:spPr>
        <p:txBody>
          <a:bodyPr wrap="none">
            <a:spAutoFit/>
          </a:bodyPr>
          <a:lstStyle/>
          <a:p>
            <a:r>
              <a:rPr lang="en-US" sz="2000" dirty="0">
                <a:solidFill>
                  <a:schemeClr val="bg1">
                    <a:lumMod val="50000"/>
                  </a:schemeClr>
                </a:solidFill>
              </a:rPr>
              <a:t>(new!)</a:t>
            </a:r>
          </a:p>
        </p:txBody>
      </p:sp>
    </p:spTree>
    <p:extLst>
      <p:ext uri="{BB962C8B-B14F-4D97-AF65-F5344CB8AC3E}">
        <p14:creationId xmlns:p14="http://schemas.microsoft.com/office/powerpoint/2010/main" val="3446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p:bldP spid="11" grpId="0"/>
      <p:bldP spid="12" grpId="0"/>
      <p:bldP spid="13" grpId="0"/>
      <p:bldP spid="3" grpId="0" build="p"/>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sp>
        <p:nvSpPr>
          <p:cNvPr id="9" name="TextBox 8">
            <a:extLst>
              <a:ext uri="{FF2B5EF4-FFF2-40B4-BE49-F238E27FC236}">
                <a16:creationId xmlns:a16="http://schemas.microsoft.com/office/drawing/2014/main" id="{B866815C-C87D-406E-B14C-D8B41B50E20B}"/>
              </a:ext>
            </a:extLst>
          </p:cNvPr>
          <p:cNvSpPr txBox="1"/>
          <p:nvPr/>
        </p:nvSpPr>
        <p:spPr>
          <a:xfrm>
            <a:off x="451466" y="5811982"/>
            <a:ext cx="3993273" cy="461665"/>
          </a:xfrm>
          <a:prstGeom prst="rect">
            <a:avLst/>
          </a:prstGeom>
          <a:noFill/>
        </p:spPr>
        <p:txBody>
          <a:bodyPr wrap="none" rtlCol="0">
            <a:spAutoFit/>
          </a:bodyPr>
          <a:lstStyle/>
          <a:p>
            <a:r>
              <a:rPr lang="en-US" sz="2400" dirty="0"/>
              <a:t>Gender-segregated classrooms</a:t>
            </a:r>
          </a:p>
        </p:txBody>
      </p:sp>
    </p:spTree>
    <p:extLst>
      <p:ext uri="{BB962C8B-B14F-4D97-AF65-F5344CB8AC3E}">
        <p14:creationId xmlns:p14="http://schemas.microsoft.com/office/powerpoint/2010/main" val="4269566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sp>
        <p:nvSpPr>
          <p:cNvPr id="9" name="TextBox 8">
            <a:extLst>
              <a:ext uri="{FF2B5EF4-FFF2-40B4-BE49-F238E27FC236}">
                <a16:creationId xmlns:a16="http://schemas.microsoft.com/office/drawing/2014/main" id="{C2323278-AFDB-465E-928B-B39530233F16}"/>
              </a:ext>
            </a:extLst>
          </p:cNvPr>
          <p:cNvSpPr txBox="1"/>
          <p:nvPr/>
        </p:nvSpPr>
        <p:spPr>
          <a:xfrm>
            <a:off x="451466" y="5811982"/>
            <a:ext cx="4127092" cy="830997"/>
          </a:xfrm>
          <a:prstGeom prst="rect">
            <a:avLst/>
          </a:prstGeom>
          <a:noFill/>
        </p:spPr>
        <p:txBody>
          <a:bodyPr wrap="none" rtlCol="0">
            <a:spAutoFit/>
          </a:bodyPr>
          <a:lstStyle/>
          <a:p>
            <a:r>
              <a:rPr lang="en-US" sz="2400" dirty="0"/>
              <a:t>Gender-segregated classrooms</a:t>
            </a:r>
          </a:p>
          <a:p>
            <a:r>
              <a:rPr lang="en-US" sz="2400" dirty="0"/>
              <a:t>Novel behavior (playing games)</a:t>
            </a:r>
          </a:p>
        </p:txBody>
      </p:sp>
    </p:spTree>
    <p:extLst>
      <p:ext uri="{BB962C8B-B14F-4D97-AF65-F5344CB8AC3E}">
        <p14:creationId xmlns:p14="http://schemas.microsoft.com/office/powerpoint/2010/main" val="94742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4475F9-5800-4EF7-B7F8-B7CAEA6CC0A8}"/>
              </a:ext>
            </a:extLst>
          </p:cNvPr>
          <p:cNvSpPr txBox="1"/>
          <p:nvPr/>
        </p:nvSpPr>
        <p:spPr>
          <a:xfrm>
            <a:off x="9410098" y="4608856"/>
            <a:ext cx="1489703" cy="369332"/>
          </a:xfrm>
          <a:prstGeom prst="rect">
            <a:avLst/>
          </a:prstGeom>
          <a:noFill/>
        </p:spPr>
        <p:txBody>
          <a:bodyPr wrap="none" rtlCol="0">
            <a:spAutoFit/>
          </a:bodyPr>
          <a:lstStyle/>
          <a:p>
            <a:r>
              <a:rPr lang="en-US" dirty="0"/>
              <a:t>have long hair</a:t>
            </a:r>
          </a:p>
        </p:txBody>
      </p:sp>
      <p:sp>
        <p:nvSpPr>
          <p:cNvPr id="10" name="TextBox 9">
            <a:extLst>
              <a:ext uri="{FF2B5EF4-FFF2-40B4-BE49-F238E27FC236}">
                <a16:creationId xmlns:a16="http://schemas.microsoft.com/office/drawing/2014/main" id="{CCF0D154-DAA6-4646-B070-572C0213F204}"/>
              </a:ext>
            </a:extLst>
          </p:cNvPr>
          <p:cNvSpPr txBox="1"/>
          <p:nvPr/>
        </p:nvSpPr>
        <p:spPr>
          <a:xfrm>
            <a:off x="2547958" y="4473958"/>
            <a:ext cx="1574662" cy="369332"/>
          </a:xfrm>
          <a:prstGeom prst="rect">
            <a:avLst/>
          </a:prstGeom>
          <a:noFill/>
        </p:spPr>
        <p:txBody>
          <a:bodyPr wrap="none" rtlCol="0">
            <a:spAutoFit/>
          </a:bodyPr>
          <a:lstStyle/>
          <a:p>
            <a:r>
              <a:rPr lang="en-US" dirty="0"/>
              <a:t>have short hair</a:t>
            </a:r>
          </a:p>
        </p:txBody>
      </p:sp>
      <p:sp>
        <p:nvSpPr>
          <p:cNvPr id="11" name="TextBox 10">
            <a:extLst>
              <a:ext uri="{FF2B5EF4-FFF2-40B4-BE49-F238E27FC236}">
                <a16:creationId xmlns:a16="http://schemas.microsoft.com/office/drawing/2014/main" id="{6E54D39C-7931-4094-9729-D8ADCE21BFBC}"/>
              </a:ext>
            </a:extLst>
          </p:cNvPr>
          <p:cNvSpPr txBox="1"/>
          <p:nvPr/>
        </p:nvSpPr>
        <p:spPr>
          <a:xfrm>
            <a:off x="834220" y="5035196"/>
            <a:ext cx="1212511" cy="369332"/>
          </a:xfrm>
          <a:prstGeom prst="rect">
            <a:avLst/>
          </a:prstGeom>
          <a:noFill/>
        </p:spPr>
        <p:txBody>
          <a:bodyPr wrap="none" rtlCol="0">
            <a:spAutoFit/>
          </a:bodyPr>
          <a:lstStyle/>
          <a:p>
            <a:r>
              <a:rPr lang="en-US" dirty="0"/>
              <a:t>wear pants</a:t>
            </a:r>
          </a:p>
        </p:txBody>
      </p:sp>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sp>
        <p:nvSpPr>
          <p:cNvPr id="24" name="TextBox 23">
            <a:extLst>
              <a:ext uri="{FF2B5EF4-FFF2-40B4-BE49-F238E27FC236}">
                <a16:creationId xmlns:a16="http://schemas.microsoft.com/office/drawing/2014/main" id="{8FDA96F2-1CF8-4559-9801-A41D0F16E6AA}"/>
              </a:ext>
            </a:extLst>
          </p:cNvPr>
          <p:cNvSpPr txBox="1"/>
          <p:nvPr/>
        </p:nvSpPr>
        <p:spPr>
          <a:xfrm>
            <a:off x="7944984" y="5095141"/>
            <a:ext cx="1394100" cy="369332"/>
          </a:xfrm>
          <a:prstGeom prst="rect">
            <a:avLst/>
          </a:prstGeom>
          <a:noFill/>
        </p:spPr>
        <p:txBody>
          <a:bodyPr wrap="none" rtlCol="0">
            <a:spAutoFit/>
          </a:bodyPr>
          <a:lstStyle/>
          <a:p>
            <a:r>
              <a:rPr lang="en-US" dirty="0"/>
              <a:t>wear dresses</a:t>
            </a:r>
          </a:p>
        </p:txBody>
      </p:sp>
      <p:sp>
        <p:nvSpPr>
          <p:cNvPr id="25" name="TextBox 24">
            <a:extLst>
              <a:ext uri="{FF2B5EF4-FFF2-40B4-BE49-F238E27FC236}">
                <a16:creationId xmlns:a16="http://schemas.microsoft.com/office/drawing/2014/main" id="{FC9DEFB3-22AE-4B86-A7C1-FDBF51FAF393}"/>
              </a:ext>
            </a:extLst>
          </p:cNvPr>
          <p:cNvSpPr txBox="1"/>
          <p:nvPr/>
        </p:nvSpPr>
        <p:spPr>
          <a:xfrm>
            <a:off x="10020961" y="5464473"/>
            <a:ext cx="1257524" cy="646331"/>
          </a:xfrm>
          <a:prstGeom prst="rect">
            <a:avLst/>
          </a:prstGeom>
          <a:noFill/>
        </p:spPr>
        <p:txBody>
          <a:bodyPr wrap="none" rtlCol="0">
            <a:spAutoFit/>
          </a:bodyPr>
          <a:lstStyle/>
          <a:p>
            <a:r>
              <a:rPr lang="en-US" dirty="0"/>
              <a:t>like playing </a:t>
            </a:r>
            <a:br>
              <a:rPr lang="en-US" dirty="0"/>
            </a:br>
            <a:r>
              <a:rPr lang="en-US" dirty="0"/>
              <a:t>with dolls</a:t>
            </a:r>
          </a:p>
        </p:txBody>
      </p:sp>
      <p:sp>
        <p:nvSpPr>
          <p:cNvPr id="26" name="TextBox 25">
            <a:extLst>
              <a:ext uri="{FF2B5EF4-FFF2-40B4-BE49-F238E27FC236}">
                <a16:creationId xmlns:a16="http://schemas.microsoft.com/office/drawing/2014/main" id="{545EC7B6-5C9F-41BA-B1BE-02B675184456}"/>
              </a:ext>
            </a:extLst>
          </p:cNvPr>
          <p:cNvSpPr txBox="1"/>
          <p:nvPr/>
        </p:nvSpPr>
        <p:spPr>
          <a:xfrm>
            <a:off x="3448683" y="5484775"/>
            <a:ext cx="1343958" cy="646331"/>
          </a:xfrm>
          <a:prstGeom prst="rect">
            <a:avLst/>
          </a:prstGeom>
          <a:noFill/>
        </p:spPr>
        <p:txBody>
          <a:bodyPr wrap="none" rtlCol="0">
            <a:spAutoFit/>
          </a:bodyPr>
          <a:lstStyle/>
          <a:p>
            <a:r>
              <a:rPr lang="en-US" dirty="0"/>
              <a:t>like playing</a:t>
            </a:r>
            <a:br>
              <a:rPr lang="en-US" dirty="0"/>
            </a:br>
            <a:r>
              <a:rPr lang="en-US" dirty="0"/>
              <a:t>video games</a:t>
            </a:r>
          </a:p>
        </p:txBody>
      </p:sp>
      <p:sp>
        <p:nvSpPr>
          <p:cNvPr id="27" name="TextBox 26">
            <a:extLst>
              <a:ext uri="{FF2B5EF4-FFF2-40B4-BE49-F238E27FC236}">
                <a16:creationId xmlns:a16="http://schemas.microsoft.com/office/drawing/2014/main" id="{35336189-D3EA-4BFC-9ABD-3BCA435C2FD6}"/>
              </a:ext>
            </a:extLst>
          </p:cNvPr>
          <p:cNvSpPr txBox="1"/>
          <p:nvPr/>
        </p:nvSpPr>
        <p:spPr>
          <a:xfrm>
            <a:off x="8531524" y="6042622"/>
            <a:ext cx="1346459" cy="369332"/>
          </a:xfrm>
          <a:prstGeom prst="rect">
            <a:avLst/>
          </a:prstGeom>
          <a:noFill/>
        </p:spPr>
        <p:txBody>
          <a:bodyPr wrap="none" rtlCol="0">
            <a:spAutoFit/>
          </a:bodyPr>
          <a:lstStyle/>
          <a:p>
            <a:r>
              <a:rPr lang="en-US" dirty="0"/>
              <a:t>are reserved</a:t>
            </a:r>
          </a:p>
        </p:txBody>
      </p:sp>
      <p:sp>
        <p:nvSpPr>
          <p:cNvPr id="28" name="TextBox 27">
            <a:extLst>
              <a:ext uri="{FF2B5EF4-FFF2-40B4-BE49-F238E27FC236}">
                <a16:creationId xmlns:a16="http://schemas.microsoft.com/office/drawing/2014/main" id="{EE1EE1F9-4322-458D-8BEB-A5178B00E418}"/>
              </a:ext>
            </a:extLst>
          </p:cNvPr>
          <p:cNvSpPr txBox="1"/>
          <p:nvPr/>
        </p:nvSpPr>
        <p:spPr>
          <a:xfrm>
            <a:off x="1758548" y="6062924"/>
            <a:ext cx="1500347" cy="369332"/>
          </a:xfrm>
          <a:prstGeom prst="rect">
            <a:avLst/>
          </a:prstGeom>
          <a:noFill/>
        </p:spPr>
        <p:txBody>
          <a:bodyPr wrap="none" rtlCol="0">
            <a:spAutoFit/>
          </a:bodyPr>
          <a:lstStyle/>
          <a:p>
            <a:r>
              <a:rPr lang="en-US" dirty="0"/>
              <a:t>are aggressive</a:t>
            </a:r>
          </a:p>
        </p:txBody>
      </p:sp>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2570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pic>
        <p:nvPicPr>
          <p:cNvPr id="15" name="Picture 14">
            <a:extLst>
              <a:ext uri="{FF2B5EF4-FFF2-40B4-BE49-F238E27FC236}">
                <a16:creationId xmlns:a16="http://schemas.microsoft.com/office/drawing/2014/main" id="{40140B70-521A-4B02-9E0D-9FDFD6FD2D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5759" r="4910" b="20094"/>
          <a:stretch/>
        </p:blipFill>
        <p:spPr>
          <a:xfrm>
            <a:off x="5237019" y="2427992"/>
            <a:ext cx="5629684" cy="3526286"/>
          </a:xfrm>
          <a:prstGeom prst="rect">
            <a:avLst/>
          </a:prstGeom>
          <a:ln>
            <a:solidFill>
              <a:schemeClr val="tx1"/>
            </a:solidFill>
          </a:ln>
        </p:spPr>
      </p:pic>
      <p:sp>
        <p:nvSpPr>
          <p:cNvPr id="16" name="TextBox 15">
            <a:extLst>
              <a:ext uri="{FF2B5EF4-FFF2-40B4-BE49-F238E27FC236}">
                <a16:creationId xmlns:a16="http://schemas.microsoft.com/office/drawing/2014/main" id="{D03C8F00-2F1B-4120-A514-93461088926A}"/>
              </a:ext>
            </a:extLst>
          </p:cNvPr>
          <p:cNvSpPr txBox="1"/>
          <p:nvPr/>
        </p:nvSpPr>
        <p:spPr>
          <a:xfrm>
            <a:off x="451466" y="5811982"/>
            <a:ext cx="4032514" cy="830997"/>
          </a:xfrm>
          <a:prstGeom prst="rect">
            <a:avLst/>
          </a:prstGeom>
          <a:noFill/>
        </p:spPr>
        <p:txBody>
          <a:bodyPr wrap="none" rtlCol="0">
            <a:spAutoFit/>
          </a:bodyPr>
          <a:lstStyle/>
          <a:p>
            <a:r>
              <a:rPr lang="en-US" sz="2400" dirty="0"/>
              <a:t>Gender-segregated classrooms</a:t>
            </a:r>
          </a:p>
          <a:p>
            <a:r>
              <a:rPr lang="en-US" sz="2400" dirty="0"/>
              <a:t>Novel behavior (playing games)</a:t>
            </a:r>
          </a:p>
        </p:txBody>
      </p:sp>
    </p:spTree>
    <p:extLst>
      <p:ext uri="{BB962C8B-B14F-4D97-AF65-F5344CB8AC3E}">
        <p14:creationId xmlns:p14="http://schemas.microsoft.com/office/powerpoint/2010/main" val="2564428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D88EC56-8D11-4C6C-AAEA-30ADE7013D24}"/>
              </a:ext>
            </a:extLst>
          </p:cNvPr>
          <p:cNvSpPr txBox="1">
            <a:spLocks/>
          </p:cNvSpPr>
          <p:nvPr/>
        </p:nvSpPr>
        <p:spPr>
          <a:xfrm>
            <a:off x="6555681" y="798935"/>
            <a:ext cx="5194302" cy="40270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Structural context</a:t>
            </a:r>
          </a:p>
        </p:txBody>
      </p:sp>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pic>
        <p:nvPicPr>
          <p:cNvPr id="9" name="Picture 8">
            <a:extLst>
              <a:ext uri="{FF2B5EF4-FFF2-40B4-BE49-F238E27FC236}">
                <a16:creationId xmlns:a16="http://schemas.microsoft.com/office/drawing/2014/main" id="{8D264D85-5FF0-46C1-B17D-D996B92C8E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005"/>
          <a:stretch/>
        </p:blipFill>
        <p:spPr>
          <a:xfrm>
            <a:off x="6713515" y="1285721"/>
            <a:ext cx="4878635" cy="3354985"/>
          </a:xfrm>
          <a:prstGeom prst="rect">
            <a:avLst/>
          </a:prstGeom>
        </p:spPr>
      </p:pic>
      <p:sp>
        <p:nvSpPr>
          <p:cNvPr id="12" name="Content Placeholder 2">
            <a:extLst>
              <a:ext uri="{FF2B5EF4-FFF2-40B4-BE49-F238E27FC236}">
                <a16:creationId xmlns:a16="http://schemas.microsoft.com/office/drawing/2014/main" id="{9E64BEFC-6E4D-4E94-B005-7C997B764CB4}"/>
              </a:ext>
            </a:extLst>
          </p:cNvPr>
          <p:cNvSpPr txBox="1">
            <a:spLocks/>
          </p:cNvSpPr>
          <p:nvPr/>
        </p:nvSpPr>
        <p:spPr>
          <a:xfrm>
            <a:off x="505516" y="798934"/>
            <a:ext cx="5194302" cy="40270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t>Nonstructural context</a:t>
            </a:r>
          </a:p>
        </p:txBody>
      </p:sp>
      <p:pic>
        <p:nvPicPr>
          <p:cNvPr id="14" name="Picture 13">
            <a:extLst>
              <a:ext uri="{FF2B5EF4-FFF2-40B4-BE49-F238E27FC236}">
                <a16:creationId xmlns:a16="http://schemas.microsoft.com/office/drawing/2014/main" id="{BBDE1AB1-4791-4165-8E76-9288225A6C47}"/>
              </a:ext>
            </a:extLst>
          </p:cNvPr>
          <p:cNvPicPr>
            <a:picLocks noChangeAspect="1"/>
          </p:cNvPicPr>
          <p:nvPr/>
        </p:nvPicPr>
        <p:blipFill rotWithShape="1">
          <a:blip r:embed="rId4">
            <a:extLst>
              <a:ext uri="{28A0092B-C50C-407E-A947-70E740481C1C}">
                <a14:useLocalDpi xmlns:a14="http://schemas.microsoft.com/office/drawing/2010/main" val="0"/>
              </a:ext>
            </a:extLst>
          </a:blip>
          <a:srcRect b="9317"/>
          <a:stretch/>
        </p:blipFill>
        <p:spPr>
          <a:xfrm>
            <a:off x="708741" y="1285722"/>
            <a:ext cx="4787851" cy="3354984"/>
          </a:xfrm>
          <a:prstGeom prst="rect">
            <a:avLst/>
          </a:prstGeom>
        </p:spPr>
      </p:pic>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rPr>
              <a:t>Context</a:t>
            </a:r>
            <a:r>
              <a:rPr lang="en-US" sz="2800" dirty="0">
                <a:solidFill>
                  <a:schemeClr val="bg1"/>
                </a:solidFill>
              </a:rPr>
              <a:t>  </a:t>
            </a:r>
            <a:r>
              <a:rPr lang="en-US" sz="2800" dirty="0">
                <a:solidFill>
                  <a:schemeClr val="bg1">
                    <a:lumMod val="75000"/>
                  </a:schemeClr>
                </a:solidFill>
              </a:rPr>
              <a:t>&gt;  Statistical evidence of property  &gt;  Explanation  &gt;  Measure essentialism</a:t>
            </a:r>
          </a:p>
        </p:txBody>
      </p:sp>
      <p:sp>
        <p:nvSpPr>
          <p:cNvPr id="19" name="TextBox 18">
            <a:extLst>
              <a:ext uri="{FF2B5EF4-FFF2-40B4-BE49-F238E27FC236}">
                <a16:creationId xmlns:a16="http://schemas.microsoft.com/office/drawing/2014/main" id="{E8AB9B1F-7986-4389-A81D-7ADB3854A345}"/>
              </a:ext>
            </a:extLst>
          </p:cNvPr>
          <p:cNvSpPr txBox="1"/>
          <p:nvPr/>
        </p:nvSpPr>
        <p:spPr>
          <a:xfrm>
            <a:off x="6299198" y="5275609"/>
            <a:ext cx="5707268" cy="954107"/>
          </a:xfrm>
          <a:prstGeom prst="rect">
            <a:avLst/>
          </a:prstGeom>
          <a:noFill/>
        </p:spPr>
        <p:txBody>
          <a:bodyPr wrap="none" rtlCol="0">
            <a:spAutoFit/>
          </a:bodyPr>
          <a:lstStyle/>
          <a:p>
            <a:r>
              <a:rPr lang="en-US" sz="2800" dirty="0"/>
              <a:t>Different gender categories subject to </a:t>
            </a:r>
            <a:br>
              <a:rPr lang="en-US" sz="2800" dirty="0"/>
            </a:br>
            <a:r>
              <a:rPr lang="en-US" sz="2800" b="1" dirty="0"/>
              <a:t>different</a:t>
            </a:r>
            <a:r>
              <a:rPr lang="en-US" sz="2800" dirty="0"/>
              <a:t> social-structural contexts</a:t>
            </a:r>
          </a:p>
        </p:txBody>
      </p:sp>
      <p:sp>
        <p:nvSpPr>
          <p:cNvPr id="20" name="TextBox 19">
            <a:extLst>
              <a:ext uri="{FF2B5EF4-FFF2-40B4-BE49-F238E27FC236}">
                <a16:creationId xmlns:a16="http://schemas.microsoft.com/office/drawing/2014/main" id="{76A6D34F-6CB5-4BD5-8F02-B5F4C0B15AA2}"/>
              </a:ext>
            </a:extLst>
          </p:cNvPr>
          <p:cNvSpPr txBox="1"/>
          <p:nvPr/>
        </p:nvSpPr>
        <p:spPr>
          <a:xfrm>
            <a:off x="249033" y="5275609"/>
            <a:ext cx="5707268" cy="954107"/>
          </a:xfrm>
          <a:prstGeom prst="rect">
            <a:avLst/>
          </a:prstGeom>
          <a:noFill/>
        </p:spPr>
        <p:txBody>
          <a:bodyPr wrap="none" rtlCol="0">
            <a:spAutoFit/>
          </a:bodyPr>
          <a:lstStyle/>
          <a:p>
            <a:r>
              <a:rPr lang="en-US" sz="2800" dirty="0"/>
              <a:t>Different gender categories subject to </a:t>
            </a:r>
            <a:br>
              <a:rPr lang="en-US" sz="2800" dirty="0"/>
            </a:br>
            <a:r>
              <a:rPr lang="en-US" sz="2800" b="1" dirty="0"/>
              <a:t>equivalent</a:t>
            </a:r>
            <a:r>
              <a:rPr lang="en-US" sz="2800" dirty="0"/>
              <a:t> social-structural contexts</a:t>
            </a:r>
          </a:p>
        </p:txBody>
      </p:sp>
      <p:sp>
        <p:nvSpPr>
          <p:cNvPr id="21" name="Rectangle 20">
            <a:extLst>
              <a:ext uri="{FF2B5EF4-FFF2-40B4-BE49-F238E27FC236}">
                <a16:creationId xmlns:a16="http://schemas.microsoft.com/office/drawing/2014/main" id="{9D433F98-65B6-4716-B409-64611D9F8C92}"/>
              </a:ext>
            </a:extLst>
          </p:cNvPr>
          <p:cNvSpPr/>
          <p:nvPr/>
        </p:nvSpPr>
        <p:spPr>
          <a:xfrm>
            <a:off x="7495482" y="4766065"/>
            <a:ext cx="3314700" cy="400110"/>
          </a:xfrm>
          <a:prstGeom prst="rect">
            <a:avLst/>
          </a:prstGeom>
        </p:spPr>
        <p:txBody>
          <a:bodyPr wrap="square">
            <a:spAutoFit/>
          </a:bodyPr>
          <a:lstStyle/>
          <a:p>
            <a:pPr algn="ctr"/>
            <a:r>
              <a:rPr lang="en-US" sz="2000" dirty="0"/>
              <a:t>bucket sizes counterbalanced</a:t>
            </a:r>
          </a:p>
        </p:txBody>
      </p:sp>
      <p:sp>
        <p:nvSpPr>
          <p:cNvPr id="22" name="Rectangle 21">
            <a:extLst>
              <a:ext uri="{FF2B5EF4-FFF2-40B4-BE49-F238E27FC236}">
                <a16:creationId xmlns:a16="http://schemas.microsoft.com/office/drawing/2014/main" id="{B7B12E89-0A4E-4508-8488-9E83F32E3423}"/>
              </a:ext>
            </a:extLst>
          </p:cNvPr>
          <p:cNvSpPr/>
          <p:nvPr/>
        </p:nvSpPr>
        <p:spPr>
          <a:xfrm>
            <a:off x="0" y="6402241"/>
            <a:ext cx="5029200" cy="400110"/>
          </a:xfrm>
          <a:prstGeom prst="rect">
            <a:avLst/>
          </a:prstGeom>
        </p:spPr>
        <p:txBody>
          <a:bodyPr wrap="square">
            <a:spAutoFit/>
          </a:bodyPr>
          <a:lstStyle/>
          <a:p>
            <a:r>
              <a:rPr lang="en-US" sz="2000" dirty="0"/>
              <a:t>memory check: bucket sizes in each classroom</a:t>
            </a:r>
          </a:p>
        </p:txBody>
      </p:sp>
    </p:spTree>
    <p:extLst>
      <p:ext uri="{BB962C8B-B14F-4D97-AF65-F5344CB8AC3E}">
        <p14:creationId xmlns:p14="http://schemas.microsoft.com/office/powerpoint/2010/main" val="388857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borrowed from Vasilyeva, Gopnik, &amp; </a:t>
            </a:r>
            <a:r>
              <a:rPr lang="en-US" sz="1800" dirty="0" err="1"/>
              <a:t>Lombrozo</a:t>
            </a:r>
            <a:r>
              <a:rPr lang="en-US" sz="1800" dirty="0"/>
              <a:t>, 2018</a:t>
            </a:r>
          </a:p>
        </p:txBody>
      </p:sp>
      <p:sp>
        <p:nvSpPr>
          <p:cNvPr id="6" name="Rectangle 5">
            <a:extLst>
              <a:ext uri="{FF2B5EF4-FFF2-40B4-BE49-F238E27FC236}">
                <a16:creationId xmlns:a16="http://schemas.microsoft.com/office/drawing/2014/main" id="{62201C9C-964D-4B2E-82EB-5DB4A684B58C}"/>
              </a:ext>
            </a:extLst>
          </p:cNvPr>
          <p:cNvSpPr/>
          <p:nvPr/>
        </p:nvSpPr>
        <p:spPr>
          <a:xfrm>
            <a:off x="7657437" y="700955"/>
            <a:ext cx="3021469" cy="830997"/>
          </a:xfrm>
          <a:prstGeom prst="rect">
            <a:avLst/>
          </a:prstGeom>
        </p:spPr>
        <p:txBody>
          <a:bodyPr wrap="none">
            <a:spAutoFit/>
          </a:bodyPr>
          <a:lstStyle/>
          <a:p>
            <a:pPr algn="ctr"/>
            <a:r>
              <a:rPr lang="en-US" sz="2400" b="1" dirty="0"/>
              <a:t>boys in boys’ classroom</a:t>
            </a:r>
            <a:br>
              <a:rPr lang="en-US" sz="2400" b="1" dirty="0"/>
            </a:br>
            <a:r>
              <a:rPr lang="en-US" sz="2400" dirty="0"/>
              <a:t>play a lot of Green-Ball</a:t>
            </a:r>
          </a:p>
        </p:txBody>
      </p:sp>
      <p:sp>
        <p:nvSpPr>
          <p:cNvPr id="16" name="Rectangle 15">
            <a:extLst>
              <a:ext uri="{FF2B5EF4-FFF2-40B4-BE49-F238E27FC236}">
                <a16:creationId xmlns:a16="http://schemas.microsoft.com/office/drawing/2014/main" id="{46625131-1879-445D-AB6C-B02BB3F84096}"/>
              </a:ext>
            </a:extLst>
          </p:cNvPr>
          <p:cNvSpPr/>
          <p:nvPr/>
        </p:nvSpPr>
        <p:spPr>
          <a:xfrm>
            <a:off x="1964291" y="700955"/>
            <a:ext cx="3010248" cy="830997"/>
          </a:xfrm>
          <a:prstGeom prst="rect">
            <a:avLst/>
          </a:prstGeom>
        </p:spPr>
        <p:txBody>
          <a:bodyPr wrap="none">
            <a:spAutoFit/>
          </a:bodyPr>
          <a:lstStyle/>
          <a:p>
            <a:pPr algn="ctr"/>
            <a:r>
              <a:rPr lang="en-US" sz="2400" b="1" dirty="0"/>
              <a:t>girls in girls’ classroom</a:t>
            </a:r>
            <a:br>
              <a:rPr lang="en-US" sz="2400" dirty="0"/>
            </a:br>
            <a:r>
              <a:rPr lang="en-US" sz="2400" dirty="0"/>
              <a:t>play a lot of Yellow-Ball</a:t>
            </a:r>
          </a:p>
        </p:txBody>
      </p:sp>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a:t>
            </a:r>
            <a:r>
              <a:rPr lang="en-US" sz="2800" b="1" dirty="0">
                <a:solidFill>
                  <a:schemeClr val="bg1"/>
                </a:solidFill>
              </a:rPr>
              <a:t>Statistical evidence of property  </a:t>
            </a:r>
            <a:r>
              <a:rPr lang="en-US" sz="2800" dirty="0">
                <a:solidFill>
                  <a:schemeClr val="bg1">
                    <a:lumMod val="75000"/>
                  </a:schemeClr>
                </a:solidFill>
              </a:rPr>
              <a:t>&gt;  Explanation  &gt;  Measure essentialism</a:t>
            </a:r>
          </a:p>
        </p:txBody>
      </p:sp>
      <p:pic>
        <p:nvPicPr>
          <p:cNvPr id="18" name="Picture 17">
            <a:extLst>
              <a:ext uri="{FF2B5EF4-FFF2-40B4-BE49-F238E27FC236}">
                <a16:creationId xmlns:a16="http://schemas.microsoft.com/office/drawing/2014/main" id="{18CC8550-B25F-409A-8075-8864EC923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28" t="6061" r="33609" b="5803"/>
          <a:stretch/>
        </p:blipFill>
        <p:spPr>
          <a:xfrm>
            <a:off x="6963462" y="1515838"/>
            <a:ext cx="4409418" cy="4901835"/>
          </a:xfrm>
          <a:prstGeom prst="rect">
            <a:avLst/>
          </a:prstGeom>
        </p:spPr>
      </p:pic>
      <p:pic>
        <p:nvPicPr>
          <p:cNvPr id="19" name="Picture 18">
            <a:extLst>
              <a:ext uri="{FF2B5EF4-FFF2-40B4-BE49-F238E27FC236}">
                <a16:creationId xmlns:a16="http://schemas.microsoft.com/office/drawing/2014/main" id="{8EF66636-B935-4BB4-B415-3EB551E520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9" t="5455" r="32149" b="5803"/>
          <a:stretch/>
        </p:blipFill>
        <p:spPr>
          <a:xfrm>
            <a:off x="1311962" y="1515838"/>
            <a:ext cx="4314907" cy="4885721"/>
          </a:xfrm>
          <a:prstGeom prst="rect">
            <a:avLst/>
          </a:prstGeom>
        </p:spPr>
      </p:pic>
      <p:sp>
        <p:nvSpPr>
          <p:cNvPr id="20" name="Rectangle 19">
            <a:extLst>
              <a:ext uri="{FF2B5EF4-FFF2-40B4-BE49-F238E27FC236}">
                <a16:creationId xmlns:a16="http://schemas.microsoft.com/office/drawing/2014/main" id="{2613EF74-FED0-48CF-8395-6BB73236F0F4}"/>
              </a:ext>
            </a:extLst>
          </p:cNvPr>
          <p:cNvSpPr/>
          <p:nvPr/>
        </p:nvSpPr>
        <p:spPr>
          <a:xfrm>
            <a:off x="0" y="6423345"/>
            <a:ext cx="6375400" cy="400110"/>
          </a:xfrm>
          <a:prstGeom prst="rect">
            <a:avLst/>
          </a:prstGeom>
        </p:spPr>
        <p:txBody>
          <a:bodyPr wrap="square">
            <a:spAutoFit/>
          </a:bodyPr>
          <a:lstStyle/>
          <a:p>
            <a:r>
              <a:rPr lang="en-US" sz="2000" dirty="0"/>
              <a:t>memory check: game played most often by each gender</a:t>
            </a:r>
          </a:p>
        </p:txBody>
      </p:sp>
      <p:sp>
        <p:nvSpPr>
          <p:cNvPr id="2" name="Rectangle 1">
            <a:extLst>
              <a:ext uri="{FF2B5EF4-FFF2-40B4-BE49-F238E27FC236}">
                <a16:creationId xmlns:a16="http://schemas.microsoft.com/office/drawing/2014/main" id="{46B41594-9F1A-4BDC-BBBB-4D48343CD2F4}"/>
              </a:ext>
            </a:extLst>
          </p:cNvPr>
          <p:cNvSpPr/>
          <p:nvPr/>
        </p:nvSpPr>
        <p:spPr>
          <a:xfrm>
            <a:off x="5442351" y="793287"/>
            <a:ext cx="1747273" cy="646331"/>
          </a:xfrm>
          <a:prstGeom prst="rect">
            <a:avLst/>
          </a:prstGeom>
        </p:spPr>
        <p:txBody>
          <a:bodyPr wrap="none">
            <a:spAutoFit/>
          </a:bodyPr>
          <a:lstStyle/>
          <a:p>
            <a:pPr algn="ctr"/>
            <a:r>
              <a:rPr lang="en-US" dirty="0"/>
              <a:t>game</a:t>
            </a:r>
          </a:p>
          <a:p>
            <a:pPr algn="ctr"/>
            <a:r>
              <a:rPr lang="en-US" dirty="0"/>
              <a:t>counterbalanced</a:t>
            </a:r>
          </a:p>
        </p:txBody>
      </p:sp>
    </p:spTree>
    <p:extLst>
      <p:ext uri="{BB962C8B-B14F-4D97-AF65-F5344CB8AC3E}">
        <p14:creationId xmlns:p14="http://schemas.microsoft.com/office/powerpoint/2010/main" val="4012705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a:t>
            </a:r>
            <a:r>
              <a:rPr lang="en-US" sz="2800" b="1" dirty="0">
                <a:solidFill>
                  <a:schemeClr val="bg1"/>
                </a:solidFill>
              </a:rPr>
              <a:t>Explanation</a:t>
            </a:r>
            <a:r>
              <a:rPr lang="en-US" sz="2800" dirty="0">
                <a:solidFill>
                  <a:schemeClr val="bg1">
                    <a:lumMod val="75000"/>
                  </a:schemeClr>
                </a:solidFill>
              </a:rPr>
              <a:t>  &gt;  Measure essentialism</a:t>
            </a:r>
          </a:p>
        </p:txBody>
      </p:sp>
      <p:sp>
        <p:nvSpPr>
          <p:cNvPr id="3" name="Content Placeholder 2"/>
          <p:cNvSpPr>
            <a:spLocks noGrp="1"/>
          </p:cNvSpPr>
          <p:nvPr>
            <p:ph idx="1"/>
          </p:nvPr>
        </p:nvSpPr>
        <p:spPr>
          <a:xfrm>
            <a:off x="2907379" y="4936602"/>
            <a:ext cx="6377242" cy="1402079"/>
          </a:xfrm>
          <a:solidFill>
            <a:schemeClr val="bg1">
              <a:lumMod val="85000"/>
              <a:alpha val="43000"/>
            </a:schemeClr>
          </a:solidFill>
          <a:ln>
            <a:solidFill>
              <a:schemeClr val="tx1"/>
            </a:solidFill>
          </a:ln>
        </p:spPr>
        <p:txBody>
          <a:bodyPr>
            <a:normAutofit/>
          </a:bodyPr>
          <a:lstStyle/>
          <a:p>
            <a:pPr lvl="0"/>
            <a:r>
              <a:rPr lang="en-US" sz="2800" b="1" dirty="0"/>
              <a:t>Formal explanation</a:t>
            </a:r>
          </a:p>
          <a:p>
            <a:pPr lvl="0"/>
            <a:r>
              <a:rPr lang="en-US" sz="2800" dirty="0"/>
              <a:t>Here’s Suzy. </a:t>
            </a:r>
            <a:br>
              <a:rPr lang="en-US" sz="2800" dirty="0"/>
            </a:br>
            <a:r>
              <a:rPr lang="en-US" sz="2800" dirty="0"/>
              <a:t>She plays Yellow-Ball because she is a girl.</a:t>
            </a:r>
          </a:p>
        </p:txBody>
      </p:sp>
      <p:pic>
        <p:nvPicPr>
          <p:cNvPr id="5122" name="Picture 2" descr="https://puu.sh/C9wq9/919d1d21f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28" y="664575"/>
            <a:ext cx="4081145" cy="273604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2907379" y="3400624"/>
            <a:ext cx="6377242"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t>Control explanation</a:t>
            </a:r>
          </a:p>
          <a:p>
            <a:r>
              <a:rPr lang="en-US" sz="2800" dirty="0"/>
              <a:t>Here’s Suzy. </a:t>
            </a:r>
            <a:br>
              <a:rPr lang="en-US" sz="2800" dirty="0"/>
            </a:br>
            <a:r>
              <a:rPr lang="en-US" sz="2800" dirty="0"/>
              <a:t>She is a girl. She plays Yellow-Ball.</a:t>
            </a:r>
          </a:p>
        </p:txBody>
      </p:sp>
      <p:sp>
        <p:nvSpPr>
          <p:cNvPr id="6" name="Content Placeholder 2">
            <a:extLst>
              <a:ext uri="{FF2B5EF4-FFF2-40B4-BE49-F238E27FC236}">
                <a16:creationId xmlns:a16="http://schemas.microsoft.com/office/drawing/2014/main" id="{16A592E8-D1BA-407B-A319-4AC392D20572}"/>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adapted from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30580187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31" name="Content Placeholder 2">
            <a:extLst>
              <a:ext uri="{FF2B5EF4-FFF2-40B4-BE49-F238E27FC236}">
                <a16:creationId xmlns:a16="http://schemas.microsoft.com/office/drawing/2014/main" id="{60C4A97F-6AF9-42B0-92DD-5ED84F863C8B}"/>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DVs from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2797232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3399270049"/>
              </p:ext>
            </p:extLst>
          </p:nvPr>
        </p:nvGraphicFramePr>
        <p:xfrm>
          <a:off x="517525" y="1205345"/>
          <a:ext cx="11487152" cy="5639839"/>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16490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B47C225B-70BE-44D9-899D-8EE587F0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582" y="1353783"/>
            <a:ext cx="659004" cy="928501"/>
          </a:xfrm>
          <a:prstGeom prst="rect">
            <a:avLst/>
          </a:prstGeom>
        </p:spPr>
      </p:pic>
      <p:pic>
        <p:nvPicPr>
          <p:cNvPr id="13" name="Picture 12">
            <a:extLst>
              <a:ext uri="{FF2B5EF4-FFF2-40B4-BE49-F238E27FC236}">
                <a16:creationId xmlns:a16="http://schemas.microsoft.com/office/drawing/2014/main" id="{43ED4D60-EDE3-408E-9922-7ADCA91F576B}"/>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90716" y="1320638"/>
            <a:ext cx="1673031" cy="1033257"/>
          </a:xfrm>
          <a:prstGeom prst="rect">
            <a:avLst/>
          </a:prstGeom>
        </p:spPr>
      </p:pic>
      <p:pic>
        <p:nvPicPr>
          <p:cNvPr id="14" name="Picture 13">
            <a:extLst>
              <a:ext uri="{FF2B5EF4-FFF2-40B4-BE49-F238E27FC236}">
                <a16:creationId xmlns:a16="http://schemas.microsoft.com/office/drawing/2014/main" id="{4D9F2447-781C-47E2-9125-32A89B3D77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30" y="2536306"/>
            <a:ext cx="954826" cy="913676"/>
          </a:xfrm>
          <a:prstGeom prst="rect">
            <a:avLst/>
          </a:prstGeom>
        </p:spPr>
      </p:pic>
      <p:pic>
        <p:nvPicPr>
          <p:cNvPr id="15" name="Picture 14">
            <a:extLst>
              <a:ext uri="{FF2B5EF4-FFF2-40B4-BE49-F238E27FC236}">
                <a16:creationId xmlns:a16="http://schemas.microsoft.com/office/drawing/2014/main" id="{5E4A9ABE-B6D6-48D5-B6D1-F83BE5CE2562}"/>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8138301" y="2587354"/>
            <a:ext cx="1516081" cy="936325"/>
          </a:xfrm>
          <a:prstGeom prst="rect">
            <a:avLst/>
          </a:prstGeom>
        </p:spPr>
      </p:pic>
      <p:pic>
        <p:nvPicPr>
          <p:cNvPr id="16" name="Picture 15">
            <a:extLst>
              <a:ext uri="{FF2B5EF4-FFF2-40B4-BE49-F238E27FC236}">
                <a16:creationId xmlns:a16="http://schemas.microsoft.com/office/drawing/2014/main" id="{171A6BCA-550A-4CEA-BA5A-FA56CD2EB94C}"/>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988562"/>
            <a:ext cx="852134" cy="592789"/>
          </a:xfrm>
          <a:prstGeom prst="rect">
            <a:avLst/>
          </a:prstGeom>
        </p:spPr>
      </p:pic>
      <p:pic>
        <p:nvPicPr>
          <p:cNvPr id="17" name="Picture 2" descr="Image result for cartoon parents drawing">
            <a:extLst>
              <a:ext uri="{FF2B5EF4-FFF2-40B4-BE49-F238E27FC236}">
                <a16:creationId xmlns:a16="http://schemas.microsoft.com/office/drawing/2014/main" id="{EA82B189-FFE0-43DE-83F3-CECF3F090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665573"/>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8BFFE0-3198-497C-93A6-EF5A92797AE6}"/>
              </a:ext>
            </a:extLst>
          </p:cNvPr>
          <p:cNvGrpSpPr/>
          <p:nvPr/>
        </p:nvGrpSpPr>
        <p:grpSpPr>
          <a:xfrm>
            <a:off x="8507492" y="3779873"/>
            <a:ext cx="665703" cy="645978"/>
            <a:chOff x="887891" y="1985962"/>
            <a:chExt cx="2477533" cy="2404123"/>
          </a:xfrm>
        </p:grpSpPr>
        <p:pic>
          <p:nvPicPr>
            <p:cNvPr id="19" name="Picture 2" descr="Image result for cartoon parents drawing">
              <a:extLst>
                <a:ext uri="{FF2B5EF4-FFF2-40B4-BE49-F238E27FC236}">
                  <a16:creationId xmlns:a16="http://schemas.microsoft.com/office/drawing/2014/main" id="{53F380C8-4A85-4AA4-BB88-8826BD9151F8}"/>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5204F3A-939C-4381-827C-E26C40ECB56C}"/>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309F430-87C9-4CA3-A987-EFA7A2BFE680}"/>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8310FF92-774A-4B2C-ADFF-674C372F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696960"/>
            <a:ext cx="1082969" cy="725347"/>
          </a:xfrm>
          <a:prstGeom prst="rect">
            <a:avLst/>
          </a:prstGeom>
        </p:spPr>
      </p:pic>
      <p:pic>
        <p:nvPicPr>
          <p:cNvPr id="23" name="Picture 22">
            <a:extLst>
              <a:ext uri="{FF2B5EF4-FFF2-40B4-BE49-F238E27FC236}">
                <a16:creationId xmlns:a16="http://schemas.microsoft.com/office/drawing/2014/main" id="{DAAC34B1-CD16-4268-A37B-3313C7E2FCA4}"/>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935472"/>
            <a:ext cx="519933" cy="608186"/>
          </a:xfrm>
          <a:prstGeom prst="rect">
            <a:avLst/>
          </a:prstGeom>
        </p:spPr>
      </p:pic>
      <p:pic>
        <p:nvPicPr>
          <p:cNvPr id="24" name="Picture 6" descr="http://clipart-library.com/images/zTX5r8EGc.jpg">
            <a:extLst>
              <a:ext uri="{FF2B5EF4-FFF2-40B4-BE49-F238E27FC236}">
                <a16:creationId xmlns:a16="http://schemas.microsoft.com/office/drawing/2014/main" id="{7326F1E6-5190-4496-9DC6-049D4959F1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988456"/>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artoon Images Of Children Learning Background 1 HD Wallpapers ">
            <a:extLst>
              <a:ext uri="{FF2B5EF4-FFF2-40B4-BE49-F238E27FC236}">
                <a16:creationId xmlns:a16="http://schemas.microsoft.com/office/drawing/2014/main" id="{28381D7E-53B9-4A7C-8A17-427EDDEDC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663168"/>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cartoon school children girls">
            <a:extLst>
              <a:ext uri="{FF2B5EF4-FFF2-40B4-BE49-F238E27FC236}">
                <a16:creationId xmlns:a16="http://schemas.microsoft.com/office/drawing/2014/main" id="{B54AF52B-A616-4178-A374-1095BC0EB3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573526"/>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D63501-8389-4B58-A84B-37FDEBD2C3F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2" t="5903" r="33506" b="32459"/>
          <a:stretch/>
        </p:blipFill>
        <p:spPr>
          <a:xfrm>
            <a:off x="9714679" y="5825772"/>
            <a:ext cx="703626" cy="913615"/>
          </a:xfrm>
          <a:prstGeom prst="rect">
            <a:avLst/>
          </a:prstGeom>
        </p:spPr>
      </p:pic>
      <p:sp>
        <p:nvSpPr>
          <p:cNvPr id="28" name="Content Placeholder 2">
            <a:extLst>
              <a:ext uri="{FF2B5EF4-FFF2-40B4-BE49-F238E27FC236}">
                <a16:creationId xmlns:a16="http://schemas.microsoft.com/office/drawing/2014/main" id="{8AC65D4A-6C71-4450-9E6E-FD2AC5C486E4}"/>
              </a:ext>
            </a:extLst>
          </p:cNvPr>
          <p:cNvSpPr txBox="1">
            <a:spLocks/>
          </p:cNvSpPr>
          <p:nvPr/>
        </p:nvSpPr>
        <p:spPr>
          <a:xfrm rot="16200000">
            <a:off x="-1541911" y="3474801"/>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29" name="Content Placeholder 2">
            <a:extLst>
              <a:ext uri="{FF2B5EF4-FFF2-40B4-BE49-F238E27FC236}">
                <a16:creationId xmlns:a16="http://schemas.microsoft.com/office/drawing/2014/main" id="{1A9C02D2-6AA5-408E-A2EA-F6EDB5B94027}"/>
              </a:ext>
            </a:extLst>
          </p:cNvPr>
          <p:cNvSpPr txBox="1">
            <a:spLocks/>
          </p:cNvSpPr>
          <p:nvPr/>
        </p:nvSpPr>
        <p:spPr>
          <a:xfrm rot="16200000">
            <a:off x="-493676" y="593546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pic>
        <p:nvPicPr>
          <p:cNvPr id="30" name="Picture 29">
            <a:extLst>
              <a:ext uri="{FF2B5EF4-FFF2-40B4-BE49-F238E27FC236}">
                <a16:creationId xmlns:a16="http://schemas.microsoft.com/office/drawing/2014/main" id="{5C8E904A-83F8-47C0-A612-6A8EF3C1E9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12" t="16420" r="26880" b="19551"/>
          <a:stretch/>
        </p:blipFill>
        <p:spPr>
          <a:xfrm>
            <a:off x="8660034" y="5688452"/>
            <a:ext cx="980532" cy="1117593"/>
          </a:xfrm>
          <a:prstGeom prst="rect">
            <a:avLst/>
          </a:prstGeom>
        </p:spPr>
      </p:pic>
      <p:sp>
        <p:nvSpPr>
          <p:cNvPr id="7" name="TextBox 6">
            <a:extLst>
              <a:ext uri="{FF2B5EF4-FFF2-40B4-BE49-F238E27FC236}">
                <a16:creationId xmlns:a16="http://schemas.microsoft.com/office/drawing/2014/main" id="{1E9F5A0F-E480-434B-8119-BF7F5F3FEEF7}"/>
              </a:ext>
            </a:extLst>
          </p:cNvPr>
          <p:cNvSpPr txBox="1"/>
          <p:nvPr/>
        </p:nvSpPr>
        <p:spPr>
          <a:xfrm>
            <a:off x="728721" y="676527"/>
            <a:ext cx="11064760"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 averaged into essentialism score per participant</a:t>
            </a:r>
          </a:p>
        </p:txBody>
      </p:sp>
    </p:spTree>
    <p:extLst>
      <p:ext uri="{BB962C8B-B14F-4D97-AF65-F5344CB8AC3E}">
        <p14:creationId xmlns:p14="http://schemas.microsoft.com/office/powerpoint/2010/main" val="147519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736620802"/>
              </p:ext>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6" name="Rectangle 5">
            <a:extLst>
              <a:ext uri="{FF2B5EF4-FFF2-40B4-BE49-F238E27FC236}">
                <a16:creationId xmlns:a16="http://schemas.microsoft.com/office/drawing/2014/main" id="{23E452E7-3E50-463F-BECB-954EF4E44D48}"/>
              </a:ext>
            </a:extLst>
          </p:cNvPr>
          <p:cNvSpPr/>
          <p:nvPr/>
        </p:nvSpPr>
        <p:spPr>
          <a:xfrm>
            <a:off x="9199417" y="621532"/>
            <a:ext cx="3085094" cy="625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C42B21-D9B4-4C59-8959-19EBC866259B}"/>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987638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8" name="TextBox 7">
            <a:extLst>
              <a:ext uri="{FF2B5EF4-FFF2-40B4-BE49-F238E27FC236}">
                <a16:creationId xmlns:a16="http://schemas.microsoft.com/office/drawing/2014/main" id="{8C7780C5-3B59-4F45-89F2-4980B1012B88}"/>
              </a:ext>
            </a:extLst>
          </p:cNvPr>
          <p:cNvSpPr txBox="1"/>
          <p:nvPr/>
        </p:nvSpPr>
        <p:spPr>
          <a:xfrm>
            <a:off x="728721" y="676527"/>
            <a:ext cx="6308971"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 averaged</a:t>
            </a:r>
          </a:p>
        </p:txBody>
      </p:sp>
    </p:spTree>
    <p:extLst>
      <p:ext uri="{BB962C8B-B14F-4D97-AF65-F5344CB8AC3E}">
        <p14:creationId xmlns:p14="http://schemas.microsoft.com/office/powerpoint/2010/main" val="3409076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291793772"/>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1592804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7C1066-B3AA-4979-A51B-A874D07FF86A}"/>
              </a:ext>
            </a:extLst>
          </p:cNvPr>
          <p:cNvGraphicFramePr>
            <a:graphicFrameLocks noGrp="1"/>
          </p:cNvGraphicFramePr>
          <p:nvPr>
            <p:extLst>
              <p:ext uri="{D42A27DB-BD31-4B8C-83A1-F6EECF244321}">
                <p14:modId xmlns:p14="http://schemas.microsoft.com/office/powerpoint/2010/main" val="3711366091"/>
              </p:ext>
            </p:extLst>
          </p:nvPr>
        </p:nvGraphicFramePr>
        <p:xfrm>
          <a:off x="397826" y="5438439"/>
          <a:ext cx="11674476" cy="1361244"/>
        </p:xfrm>
        <a:graphic>
          <a:graphicData uri="http://schemas.openxmlformats.org/drawingml/2006/table">
            <a:tbl>
              <a:tblPr/>
              <a:tblGrid>
                <a:gridCol w="1223156">
                  <a:extLst>
                    <a:ext uri="{9D8B030D-6E8A-4147-A177-3AD203B41FA5}">
                      <a16:colId xmlns:a16="http://schemas.microsoft.com/office/drawing/2014/main" val="965287773"/>
                    </a:ext>
                  </a:extLst>
                </a:gridCol>
                <a:gridCol w="7373116">
                  <a:extLst>
                    <a:ext uri="{9D8B030D-6E8A-4147-A177-3AD203B41FA5}">
                      <a16:colId xmlns:a16="http://schemas.microsoft.com/office/drawing/2014/main" val="2203886392"/>
                    </a:ext>
                  </a:extLst>
                </a:gridCol>
                <a:gridCol w="1648918">
                  <a:extLst>
                    <a:ext uri="{9D8B030D-6E8A-4147-A177-3AD203B41FA5}">
                      <a16:colId xmlns:a16="http://schemas.microsoft.com/office/drawing/2014/main" val="1779681540"/>
                    </a:ext>
                  </a:extLst>
                </a:gridCol>
                <a:gridCol w="1429286">
                  <a:extLst>
                    <a:ext uri="{9D8B030D-6E8A-4147-A177-3AD203B41FA5}">
                      <a16:colId xmlns:a16="http://schemas.microsoft.com/office/drawing/2014/main" val="1314848687"/>
                    </a:ext>
                  </a:extLst>
                </a:gridCol>
              </a:tblGrid>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642775377"/>
                  </a:ext>
                </a:extLst>
              </a:tr>
            </a:tbl>
          </a:graphicData>
        </a:graphic>
      </p:graphicFrame>
      <p:graphicFrame>
        <p:nvGraphicFramePr>
          <p:cNvPr id="2" name="Table 1">
            <a:extLst>
              <a:ext uri="{FF2B5EF4-FFF2-40B4-BE49-F238E27FC236}">
                <a16:creationId xmlns:a16="http://schemas.microsoft.com/office/drawing/2014/main" id="{FAA0FF68-9F23-4C4D-9ABD-D41D8E29C70A}"/>
              </a:ext>
            </a:extLst>
          </p:cNvPr>
          <p:cNvGraphicFramePr>
            <a:graphicFrameLocks noGrp="1"/>
          </p:cNvGraphicFramePr>
          <p:nvPr>
            <p:extLst>
              <p:ext uri="{D42A27DB-BD31-4B8C-83A1-F6EECF244321}">
                <p14:modId xmlns:p14="http://schemas.microsoft.com/office/powerpoint/2010/main" val="2655274875"/>
              </p:ext>
            </p:extLst>
          </p:nvPr>
        </p:nvGraphicFramePr>
        <p:xfrm>
          <a:off x="397826" y="4321352"/>
          <a:ext cx="11674476" cy="1018828"/>
        </p:xfrm>
        <a:graphic>
          <a:graphicData uri="http://schemas.openxmlformats.org/drawingml/2006/table">
            <a:tbl>
              <a:tblPr/>
              <a:tblGrid>
                <a:gridCol w="1223156">
                  <a:extLst>
                    <a:ext uri="{9D8B030D-6E8A-4147-A177-3AD203B41FA5}">
                      <a16:colId xmlns:a16="http://schemas.microsoft.com/office/drawing/2014/main" val="1215812994"/>
                    </a:ext>
                  </a:extLst>
                </a:gridCol>
                <a:gridCol w="7373116">
                  <a:extLst>
                    <a:ext uri="{9D8B030D-6E8A-4147-A177-3AD203B41FA5}">
                      <a16:colId xmlns:a16="http://schemas.microsoft.com/office/drawing/2014/main" val="1022793270"/>
                    </a:ext>
                  </a:extLst>
                </a:gridCol>
                <a:gridCol w="1648918">
                  <a:extLst>
                    <a:ext uri="{9D8B030D-6E8A-4147-A177-3AD203B41FA5}">
                      <a16:colId xmlns:a16="http://schemas.microsoft.com/office/drawing/2014/main" val="2950036889"/>
                    </a:ext>
                  </a:extLst>
                </a:gridCol>
                <a:gridCol w="1429286">
                  <a:extLst>
                    <a:ext uri="{9D8B030D-6E8A-4147-A177-3AD203B41FA5}">
                      <a16:colId xmlns:a16="http://schemas.microsoft.com/office/drawing/2014/main" val="1259306395"/>
                    </a:ext>
                  </a:extLst>
                </a:gridCol>
              </a:tblGrid>
              <a:tr h="1018828">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Would it be okay or not okay </a:t>
                      </a:r>
                      <a:br>
                        <a:rPr lang="en-US" sz="2000" b="0" i="0" u="none" strike="noStrike" kern="1200" baseline="0" dirty="0">
                          <a:solidFill>
                            <a:schemeClr val="tx1"/>
                          </a:solidFill>
                          <a:effectLst/>
                          <a:latin typeface="+mn-lt"/>
                          <a:ea typeface="+mn-ea"/>
                          <a:cs typeface="+mn-cs"/>
                        </a:rPr>
                      </a:br>
                      <a:r>
                        <a:rPr lang="en-US" sz="2000" b="0" i="0" u="none" strike="noStrike" kern="1200" baseline="0" dirty="0">
                          <a:solidFill>
                            <a:schemeClr val="tx1"/>
                          </a:solidFill>
                          <a:effectLst/>
                          <a:latin typeface="+mn-lt"/>
                          <a:ea typeface="+mn-ea"/>
                          <a:cs typeface="+mn-cs"/>
                        </a:rPr>
                        <a:t>for girls to play Green-Ball?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4641257"/>
                  </a:ext>
                </a:extLst>
              </a:tr>
            </a:tbl>
          </a:graphicData>
        </a:graphic>
      </p:graphicFrame>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454976569"/>
              </p:ext>
            </p:extLst>
          </p:nvPr>
        </p:nvGraphicFramePr>
        <p:xfrm>
          <a:off x="397826" y="789709"/>
          <a:ext cx="11674476" cy="3376161"/>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621030" y="605947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3" name="Picture 12">
            <a:extLst>
              <a:ext uri="{FF2B5EF4-FFF2-40B4-BE49-F238E27FC236}">
                <a16:creationId xmlns:a16="http://schemas.microsoft.com/office/drawing/2014/main" id="{942B899B-CF05-4BC5-A19B-2AB2A1723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10" t="49163" r="27687" b="30221"/>
          <a:stretch/>
        </p:blipFill>
        <p:spPr>
          <a:xfrm flipH="1">
            <a:off x="7853873" y="4465444"/>
            <a:ext cx="964582" cy="749508"/>
          </a:xfrm>
          <a:prstGeom prst="rect">
            <a:avLst/>
          </a:prstGeom>
        </p:spPr>
      </p:pic>
      <p:pic>
        <p:nvPicPr>
          <p:cNvPr id="14" name="Picture 13">
            <a:extLst>
              <a:ext uri="{FF2B5EF4-FFF2-40B4-BE49-F238E27FC236}">
                <a16:creationId xmlns:a16="http://schemas.microsoft.com/office/drawing/2014/main" id="{34EA3047-DC03-40F9-BAC7-600E5C5507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2" t="62058" r="58976" b="18902"/>
          <a:stretch/>
        </p:blipFill>
        <p:spPr>
          <a:xfrm>
            <a:off x="5785363" y="4390627"/>
            <a:ext cx="2083500" cy="899142"/>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6867445" y="5619153"/>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460" t="5685" r="33024" b="33440"/>
          <a:stretch/>
        </p:blipFill>
        <p:spPr>
          <a:xfrm>
            <a:off x="7868863" y="5493195"/>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9">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19" name="Content Placeholder 2">
            <a:extLst>
              <a:ext uri="{FF2B5EF4-FFF2-40B4-BE49-F238E27FC236}">
                <a16:creationId xmlns:a16="http://schemas.microsoft.com/office/drawing/2014/main" id="{862FCC3C-CC3B-474B-9738-03F2C74366E5}"/>
              </a:ext>
            </a:extLst>
          </p:cNvPr>
          <p:cNvSpPr txBox="1">
            <a:spLocks/>
          </p:cNvSpPr>
          <p:nvPr/>
        </p:nvSpPr>
        <p:spPr>
          <a:xfrm rot="16200000">
            <a:off x="-511878" y="4682169"/>
            <a:ext cx="1339814" cy="31605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b="1" dirty="0"/>
              <a:t>Exploratory</a:t>
            </a:r>
          </a:p>
        </p:txBody>
      </p:sp>
      <p:sp>
        <p:nvSpPr>
          <p:cNvPr id="20" name="TextBox 19">
            <a:extLst>
              <a:ext uri="{FF2B5EF4-FFF2-40B4-BE49-F238E27FC236}">
                <a16:creationId xmlns:a16="http://schemas.microsoft.com/office/drawing/2014/main" id="{4B6C5F56-1B16-4B56-9F2E-A9AD65928D4B}"/>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642299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14475F9-5800-4EF7-B7F8-B7CAEA6CC0A8}"/>
              </a:ext>
            </a:extLst>
          </p:cNvPr>
          <p:cNvSpPr txBox="1"/>
          <p:nvPr/>
        </p:nvSpPr>
        <p:spPr>
          <a:xfrm>
            <a:off x="9410098" y="4608856"/>
            <a:ext cx="1489703" cy="369332"/>
          </a:xfrm>
          <a:prstGeom prst="rect">
            <a:avLst/>
          </a:prstGeom>
          <a:noFill/>
        </p:spPr>
        <p:txBody>
          <a:bodyPr wrap="none" rtlCol="0">
            <a:spAutoFit/>
          </a:bodyPr>
          <a:lstStyle/>
          <a:p>
            <a:r>
              <a:rPr lang="en-US" dirty="0"/>
              <a:t>have long hair</a:t>
            </a:r>
          </a:p>
        </p:txBody>
      </p:sp>
      <p:sp>
        <p:nvSpPr>
          <p:cNvPr id="10" name="TextBox 9">
            <a:extLst>
              <a:ext uri="{FF2B5EF4-FFF2-40B4-BE49-F238E27FC236}">
                <a16:creationId xmlns:a16="http://schemas.microsoft.com/office/drawing/2014/main" id="{CCF0D154-DAA6-4646-B070-572C0213F204}"/>
              </a:ext>
            </a:extLst>
          </p:cNvPr>
          <p:cNvSpPr txBox="1"/>
          <p:nvPr/>
        </p:nvSpPr>
        <p:spPr>
          <a:xfrm>
            <a:off x="2547958" y="4473958"/>
            <a:ext cx="1574662" cy="369332"/>
          </a:xfrm>
          <a:prstGeom prst="rect">
            <a:avLst/>
          </a:prstGeom>
          <a:noFill/>
        </p:spPr>
        <p:txBody>
          <a:bodyPr wrap="none" rtlCol="0">
            <a:spAutoFit/>
          </a:bodyPr>
          <a:lstStyle/>
          <a:p>
            <a:r>
              <a:rPr lang="en-US" dirty="0"/>
              <a:t>have short hair</a:t>
            </a:r>
          </a:p>
        </p:txBody>
      </p:sp>
      <p:sp>
        <p:nvSpPr>
          <p:cNvPr id="11" name="TextBox 10">
            <a:extLst>
              <a:ext uri="{FF2B5EF4-FFF2-40B4-BE49-F238E27FC236}">
                <a16:creationId xmlns:a16="http://schemas.microsoft.com/office/drawing/2014/main" id="{6E54D39C-7931-4094-9729-D8ADCE21BFBC}"/>
              </a:ext>
            </a:extLst>
          </p:cNvPr>
          <p:cNvSpPr txBox="1"/>
          <p:nvPr/>
        </p:nvSpPr>
        <p:spPr>
          <a:xfrm>
            <a:off x="834220" y="5035196"/>
            <a:ext cx="1212511" cy="369332"/>
          </a:xfrm>
          <a:prstGeom prst="rect">
            <a:avLst/>
          </a:prstGeom>
          <a:noFill/>
        </p:spPr>
        <p:txBody>
          <a:bodyPr wrap="none" rtlCol="0">
            <a:spAutoFit/>
          </a:bodyPr>
          <a:lstStyle/>
          <a:p>
            <a:r>
              <a:rPr lang="en-US" dirty="0"/>
              <a:t>wear pants</a:t>
            </a:r>
          </a:p>
        </p:txBody>
      </p:sp>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3600" dirty="0"/>
              <a:t>People of different genders are different in a variety of ways.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7889366" y="2254340"/>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531534" y="2275234"/>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9867047" y="2268368"/>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202560" y="2394186"/>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708664" y="2970955"/>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654717" y="2982375"/>
            <a:ext cx="530491" cy="1299634"/>
          </a:xfrm>
          <a:prstGeom prst="rect">
            <a:avLst/>
          </a:prstGeom>
        </p:spPr>
      </p:pic>
      <p:sp>
        <p:nvSpPr>
          <p:cNvPr id="24" name="TextBox 23">
            <a:extLst>
              <a:ext uri="{FF2B5EF4-FFF2-40B4-BE49-F238E27FC236}">
                <a16:creationId xmlns:a16="http://schemas.microsoft.com/office/drawing/2014/main" id="{8FDA96F2-1CF8-4559-9801-A41D0F16E6AA}"/>
              </a:ext>
            </a:extLst>
          </p:cNvPr>
          <p:cNvSpPr txBox="1"/>
          <p:nvPr/>
        </p:nvSpPr>
        <p:spPr>
          <a:xfrm>
            <a:off x="7944984" y="5095141"/>
            <a:ext cx="1394100" cy="369332"/>
          </a:xfrm>
          <a:prstGeom prst="rect">
            <a:avLst/>
          </a:prstGeom>
          <a:noFill/>
        </p:spPr>
        <p:txBody>
          <a:bodyPr wrap="none" rtlCol="0">
            <a:spAutoFit/>
          </a:bodyPr>
          <a:lstStyle/>
          <a:p>
            <a:r>
              <a:rPr lang="en-US" dirty="0"/>
              <a:t>wear dresses</a:t>
            </a:r>
          </a:p>
        </p:txBody>
      </p:sp>
      <p:sp>
        <p:nvSpPr>
          <p:cNvPr id="25" name="TextBox 24">
            <a:extLst>
              <a:ext uri="{FF2B5EF4-FFF2-40B4-BE49-F238E27FC236}">
                <a16:creationId xmlns:a16="http://schemas.microsoft.com/office/drawing/2014/main" id="{FC9DEFB3-22AE-4B86-A7C1-FDBF51FAF393}"/>
              </a:ext>
            </a:extLst>
          </p:cNvPr>
          <p:cNvSpPr txBox="1"/>
          <p:nvPr/>
        </p:nvSpPr>
        <p:spPr>
          <a:xfrm>
            <a:off x="10020961" y="5464473"/>
            <a:ext cx="1257524" cy="646331"/>
          </a:xfrm>
          <a:prstGeom prst="rect">
            <a:avLst/>
          </a:prstGeom>
          <a:noFill/>
        </p:spPr>
        <p:txBody>
          <a:bodyPr wrap="none" rtlCol="0">
            <a:spAutoFit/>
          </a:bodyPr>
          <a:lstStyle/>
          <a:p>
            <a:r>
              <a:rPr lang="en-US" dirty="0"/>
              <a:t>like playing </a:t>
            </a:r>
            <a:br>
              <a:rPr lang="en-US" dirty="0"/>
            </a:br>
            <a:r>
              <a:rPr lang="en-US" dirty="0"/>
              <a:t>with dolls</a:t>
            </a:r>
          </a:p>
        </p:txBody>
      </p:sp>
      <p:sp>
        <p:nvSpPr>
          <p:cNvPr id="26" name="TextBox 25">
            <a:extLst>
              <a:ext uri="{FF2B5EF4-FFF2-40B4-BE49-F238E27FC236}">
                <a16:creationId xmlns:a16="http://schemas.microsoft.com/office/drawing/2014/main" id="{545EC7B6-5C9F-41BA-B1BE-02B675184456}"/>
              </a:ext>
            </a:extLst>
          </p:cNvPr>
          <p:cNvSpPr txBox="1"/>
          <p:nvPr/>
        </p:nvSpPr>
        <p:spPr>
          <a:xfrm>
            <a:off x="3448683" y="5484775"/>
            <a:ext cx="1343958" cy="646331"/>
          </a:xfrm>
          <a:prstGeom prst="rect">
            <a:avLst/>
          </a:prstGeom>
          <a:noFill/>
        </p:spPr>
        <p:txBody>
          <a:bodyPr wrap="none" rtlCol="0">
            <a:spAutoFit/>
          </a:bodyPr>
          <a:lstStyle/>
          <a:p>
            <a:r>
              <a:rPr lang="en-US" dirty="0"/>
              <a:t>like playing</a:t>
            </a:r>
            <a:br>
              <a:rPr lang="en-US" dirty="0"/>
            </a:br>
            <a:r>
              <a:rPr lang="en-US" dirty="0"/>
              <a:t>video games</a:t>
            </a:r>
          </a:p>
        </p:txBody>
      </p:sp>
      <p:sp>
        <p:nvSpPr>
          <p:cNvPr id="27" name="TextBox 26">
            <a:extLst>
              <a:ext uri="{FF2B5EF4-FFF2-40B4-BE49-F238E27FC236}">
                <a16:creationId xmlns:a16="http://schemas.microsoft.com/office/drawing/2014/main" id="{35336189-D3EA-4BFC-9ABD-3BCA435C2FD6}"/>
              </a:ext>
            </a:extLst>
          </p:cNvPr>
          <p:cNvSpPr txBox="1"/>
          <p:nvPr/>
        </p:nvSpPr>
        <p:spPr>
          <a:xfrm>
            <a:off x="8531524" y="6042622"/>
            <a:ext cx="1346459" cy="369332"/>
          </a:xfrm>
          <a:prstGeom prst="rect">
            <a:avLst/>
          </a:prstGeom>
          <a:noFill/>
        </p:spPr>
        <p:txBody>
          <a:bodyPr wrap="none" rtlCol="0">
            <a:spAutoFit/>
          </a:bodyPr>
          <a:lstStyle/>
          <a:p>
            <a:r>
              <a:rPr lang="en-US" dirty="0"/>
              <a:t>are reserved</a:t>
            </a:r>
          </a:p>
        </p:txBody>
      </p:sp>
      <p:sp>
        <p:nvSpPr>
          <p:cNvPr id="28" name="TextBox 27">
            <a:extLst>
              <a:ext uri="{FF2B5EF4-FFF2-40B4-BE49-F238E27FC236}">
                <a16:creationId xmlns:a16="http://schemas.microsoft.com/office/drawing/2014/main" id="{EE1EE1F9-4322-458D-8BEB-A5178B00E418}"/>
              </a:ext>
            </a:extLst>
          </p:cNvPr>
          <p:cNvSpPr txBox="1"/>
          <p:nvPr/>
        </p:nvSpPr>
        <p:spPr>
          <a:xfrm>
            <a:off x="1758548" y="6062924"/>
            <a:ext cx="1500347" cy="369332"/>
          </a:xfrm>
          <a:prstGeom prst="rect">
            <a:avLst/>
          </a:prstGeom>
          <a:noFill/>
        </p:spPr>
        <p:txBody>
          <a:bodyPr wrap="none" rtlCol="0">
            <a:spAutoFit/>
          </a:bodyPr>
          <a:lstStyle/>
          <a:p>
            <a:r>
              <a:rPr lang="en-US" dirty="0"/>
              <a:t>are aggressive</a:t>
            </a:r>
          </a:p>
        </p:txBody>
      </p:sp>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04564" y="2263776"/>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642856" y="2203596"/>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440476" y="2287400"/>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685619" y="2410691"/>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485331" y="2385106"/>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072716" y="2955078"/>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235135" y="2961580"/>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740874" y="1824149"/>
            <a:ext cx="718466" cy="369332"/>
          </a:xfrm>
          <a:prstGeom prst="rect">
            <a:avLst/>
          </a:prstGeom>
          <a:noFill/>
        </p:spPr>
        <p:txBody>
          <a:bodyPr wrap="none" rtlCol="0">
            <a:spAutoFit/>
          </a:bodyPr>
          <a:lstStyle/>
          <a:p>
            <a:r>
              <a:rPr lang="en-US" dirty="0"/>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597391" y="1824149"/>
            <a:ext cx="936475" cy="369332"/>
          </a:xfrm>
          <a:prstGeom prst="rect">
            <a:avLst/>
          </a:prstGeom>
          <a:noFill/>
        </p:spPr>
        <p:txBody>
          <a:bodyPr wrap="none" rtlCol="0">
            <a:spAutoFit/>
          </a:bodyPr>
          <a:lstStyle/>
          <a:p>
            <a:r>
              <a:rPr lang="en-US" dirty="0"/>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369180" y="2379348"/>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383876" y="1357746"/>
            <a:ext cx="5484991" cy="5245382"/>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323135" y="1349382"/>
            <a:ext cx="5484991" cy="5245382"/>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2" descr="https://media.istockphoto.com/vectors/girl-thinking-vector-id500430062?k=6&amp;m=500430062&amp;s=612x612&amp;w=0&amp;h=KYYKAOk6wrU1fcfa75zQnWNgVx--zmx1haAYxkKNPfo=">
            <a:extLst>
              <a:ext uri="{FF2B5EF4-FFF2-40B4-BE49-F238E27FC236}">
                <a16:creationId xmlns:a16="http://schemas.microsoft.com/office/drawing/2014/main" id="{DFDF99B8-C98E-4AE7-A9CB-F2F5803549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8908" t="9787" r="28671" b="7261"/>
          <a:stretch/>
        </p:blipFill>
        <p:spPr bwMode="auto">
          <a:xfrm>
            <a:off x="5621572" y="4802369"/>
            <a:ext cx="948855" cy="1855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87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513362219"/>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a:t>
            </a:r>
            <a:r>
              <a:rPr lang="en-US" sz="2800" b="1" dirty="0">
                <a:solidFill>
                  <a:schemeClr val="bg1"/>
                </a:solidFill>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719324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1173685" y="1555448"/>
            <a:ext cx="4108290" cy="4045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0957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3599052" y="3650550"/>
            <a:ext cx="1798447"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0A438C67-8517-4775-B61E-01F6BEAAA48C}"/>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a:t>
            </a:r>
            <a:r>
              <a:rPr lang="en-US" sz="1800" dirty="0" err="1"/>
              <a:t>Muradoglu</a:t>
            </a:r>
            <a:r>
              <a:rPr lang="en-US" sz="1800" dirty="0"/>
              <a:t>, </a:t>
            </a:r>
            <a:r>
              <a:rPr lang="en-US" sz="1800" dirty="0" err="1"/>
              <a:t>Marchak</a:t>
            </a:r>
            <a:r>
              <a:rPr lang="en-US" sz="1800" dirty="0"/>
              <a:t>, </a:t>
            </a:r>
            <a:r>
              <a:rPr lang="en-US" sz="1800" dirty="0" err="1"/>
              <a:t>Cimpian</a:t>
            </a:r>
            <a:r>
              <a:rPr lang="en-US" sz="1800" dirty="0"/>
              <a:t>, &amp; Gelman, 2019</a:t>
            </a:r>
          </a:p>
        </p:txBody>
      </p:sp>
    </p:spTree>
    <p:extLst>
      <p:ext uri="{BB962C8B-B14F-4D97-AF65-F5344CB8AC3E}">
        <p14:creationId xmlns:p14="http://schemas.microsoft.com/office/powerpoint/2010/main" val="1121293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190352" y="3053672"/>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232285" y="3053671"/>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32300" y="3650550"/>
            <a:ext cx="965199"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D82F3A6-C5D6-4BD1-9E4A-2BC85AA0C397}"/>
              </a:ext>
            </a:extLst>
          </p:cNvPr>
          <p:cNvSpPr/>
          <p:nvPr/>
        </p:nvSpPr>
        <p:spPr>
          <a:xfrm>
            <a:off x="2154359" y="2142841"/>
            <a:ext cx="965199" cy="15568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a:extLst>
              <a:ext uri="{FF2B5EF4-FFF2-40B4-BE49-F238E27FC236}">
                <a16:creationId xmlns:a16="http://schemas.microsoft.com/office/drawing/2014/main" id="{CA33DED1-85A0-4C6B-9174-AD2FA0EBEDC9}"/>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t>prediction based on Vasilyeva, Gopnik, &amp; </a:t>
            </a:r>
            <a:r>
              <a:rPr lang="en-US" sz="1800" dirty="0" err="1"/>
              <a:t>Lombrozo</a:t>
            </a:r>
            <a:r>
              <a:rPr lang="en-US" sz="1800" dirty="0"/>
              <a:t>, 2018</a:t>
            </a:r>
          </a:p>
        </p:txBody>
      </p:sp>
    </p:spTree>
    <p:extLst>
      <p:ext uri="{BB962C8B-B14F-4D97-AF65-F5344CB8AC3E}">
        <p14:creationId xmlns:p14="http://schemas.microsoft.com/office/powerpoint/2010/main" val="20941119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199837"/>
            <a:ext cx="367865" cy="325420"/>
          </a:xfrm>
          <a:prstGeom prst="rect">
            <a:avLst/>
          </a:prstGeom>
        </p:spPr>
      </p:pic>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76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pic>
        <p:nvPicPr>
          <p:cNvPr id="33" name="Picture 2" descr="Image result for open science logo">
            <a:extLst>
              <a:ext uri="{FF2B5EF4-FFF2-40B4-BE49-F238E27FC236}">
                <a16:creationId xmlns:a16="http://schemas.microsoft.com/office/drawing/2014/main" id="{351758E3-AEB3-465C-AE03-EE303A340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021" y="9412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569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880187" y="709098"/>
            <a:ext cx="2837315" cy="830997"/>
          </a:xfrm>
          <a:prstGeom prst="rect">
            <a:avLst/>
          </a:prstGeom>
          <a:noFill/>
        </p:spPr>
        <p:txBody>
          <a:bodyPr wrap="none" rtlCol="0">
            <a:spAutoFit/>
          </a:bodyPr>
          <a:lstStyle/>
          <a:p>
            <a:pPr algn="ctr"/>
            <a:r>
              <a:rPr lang="en-US" sz="2400" b="1" dirty="0"/>
              <a:t>prediction</a:t>
            </a:r>
            <a:r>
              <a:rPr lang="en-US" sz="2400" dirty="0"/>
              <a:t>:</a:t>
            </a:r>
          </a:p>
          <a:p>
            <a:pPr algn="ctr"/>
            <a:r>
              <a:rPr lang="en-US" sz="2400" dirty="0"/>
              <a:t>context * explanation</a:t>
            </a:r>
          </a:p>
        </p:txBody>
      </p: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593537"/>
            <a:ext cx="367865" cy="325420"/>
          </a:xfrm>
          <a:prstGeom prst="rect">
            <a:avLst/>
          </a:prstGeom>
        </p:spPr>
      </p:pic>
      <p:pic>
        <p:nvPicPr>
          <p:cNvPr id="33" name="Picture 2" descr="Image result for open science logo">
            <a:extLst>
              <a:ext uri="{FF2B5EF4-FFF2-40B4-BE49-F238E27FC236}">
                <a16:creationId xmlns:a16="http://schemas.microsoft.com/office/drawing/2014/main" id="{3752E594-AE13-4DF2-91CC-D1D51E482D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021" y="928527"/>
            <a:ext cx="1042304" cy="392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0098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22" name="Rectangle 21">
            <a:extLst>
              <a:ext uri="{FF2B5EF4-FFF2-40B4-BE49-F238E27FC236}">
                <a16:creationId xmlns:a16="http://schemas.microsoft.com/office/drawing/2014/main" id="{5F037211-8A66-4FF4-82C2-0354B8F48E90}"/>
              </a:ext>
            </a:extLst>
          </p:cNvPr>
          <p:cNvSpPr/>
          <p:nvPr/>
        </p:nvSpPr>
        <p:spPr>
          <a:xfrm>
            <a:off x="9807288" y="6331773"/>
            <a:ext cx="2329292" cy="369332"/>
          </a:xfrm>
          <a:prstGeom prst="rect">
            <a:avLst/>
          </a:prstGeom>
        </p:spPr>
        <p:txBody>
          <a:bodyPr wrap="none">
            <a:spAutoFit/>
          </a:bodyPr>
          <a:lstStyle/>
          <a:p>
            <a:pPr marL="568325" indent="-568325">
              <a:buNone/>
            </a:pPr>
            <a:r>
              <a:rPr lang="en-US" dirty="0"/>
              <a:t>N = 183 (46/cell) </a:t>
            </a:r>
            <a:r>
              <a:rPr lang="en-US" b="1" dirty="0"/>
              <a:t>adults</a:t>
            </a:r>
            <a:endParaRPr lang="en-US" dirty="0"/>
          </a:p>
        </p:txBody>
      </p:sp>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333500" cy="646331"/>
          </a:xfrm>
          <a:prstGeom prst="rect">
            <a:avLst/>
          </a:prstGeom>
          <a:noFill/>
        </p:spPr>
        <p:txBody>
          <a:bodyPr wrap="square" rtlCol="0">
            <a:spAutoFit/>
          </a:bodyPr>
          <a:lstStyle/>
          <a:p>
            <a:r>
              <a:rPr lang="en-US" dirty="0"/>
              <a:t>Error bars = 95% CIs</a:t>
            </a:r>
          </a:p>
        </p:txBody>
      </p:sp>
      <p:sp>
        <p:nvSpPr>
          <p:cNvPr id="24" name="Rectangle 23">
            <a:extLst>
              <a:ext uri="{FF2B5EF4-FFF2-40B4-BE49-F238E27FC236}">
                <a16:creationId xmlns:a16="http://schemas.microsoft.com/office/drawing/2014/main" id="{4BACC784-5C69-4CE0-9A64-256D330546C2}"/>
              </a:ext>
            </a:extLst>
          </p:cNvPr>
          <p:cNvSpPr/>
          <p:nvPr/>
        </p:nvSpPr>
        <p:spPr>
          <a:xfrm>
            <a:off x="5605985" y="1034748"/>
            <a:ext cx="4935016" cy="5079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296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rPr>
              <a:t>Context  &gt;  Statistical evidence of property  &gt;  Explanation  &gt;  Measure essentialism</a:t>
            </a:r>
          </a:p>
        </p:txBody>
      </p:sp>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22" name="Rectangle 21">
            <a:extLst>
              <a:ext uri="{FF2B5EF4-FFF2-40B4-BE49-F238E27FC236}">
                <a16:creationId xmlns:a16="http://schemas.microsoft.com/office/drawing/2014/main" id="{5F037211-8A66-4FF4-82C2-0354B8F48E90}"/>
              </a:ext>
            </a:extLst>
          </p:cNvPr>
          <p:cNvSpPr/>
          <p:nvPr/>
        </p:nvSpPr>
        <p:spPr>
          <a:xfrm>
            <a:off x="9807288" y="6331773"/>
            <a:ext cx="2329292" cy="369332"/>
          </a:xfrm>
          <a:prstGeom prst="rect">
            <a:avLst/>
          </a:prstGeom>
        </p:spPr>
        <p:txBody>
          <a:bodyPr wrap="none">
            <a:spAutoFit/>
          </a:bodyPr>
          <a:lstStyle/>
          <a:p>
            <a:pPr marL="568325" indent="-568325">
              <a:buNone/>
            </a:pPr>
            <a:r>
              <a:rPr lang="en-US" dirty="0"/>
              <a:t>N = 183 (46/cell) </a:t>
            </a:r>
            <a:r>
              <a:rPr lang="en-US" b="1" dirty="0"/>
              <a:t>adults</a:t>
            </a:r>
            <a:endParaRPr lang="en-US" dirty="0"/>
          </a:p>
        </p:txBody>
      </p:sp>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333500" cy="646331"/>
          </a:xfrm>
          <a:prstGeom prst="rect">
            <a:avLst/>
          </a:prstGeom>
          <a:noFill/>
        </p:spPr>
        <p:txBody>
          <a:bodyPr wrap="square" rtlCol="0">
            <a:spAutoFit/>
          </a:bodyPr>
          <a:lstStyle/>
          <a:p>
            <a:r>
              <a:rPr lang="en-US" dirty="0"/>
              <a:t>Error bars = 95% CIs</a:t>
            </a:r>
          </a:p>
        </p:txBody>
      </p:sp>
      <p:sp>
        <p:nvSpPr>
          <p:cNvPr id="24" name="Rectangle 23">
            <a:extLst>
              <a:ext uri="{FF2B5EF4-FFF2-40B4-BE49-F238E27FC236}">
                <a16:creationId xmlns:a16="http://schemas.microsoft.com/office/drawing/2014/main" id="{4BACC784-5C69-4CE0-9A64-256D330546C2}"/>
              </a:ext>
            </a:extLst>
          </p:cNvPr>
          <p:cNvSpPr/>
          <p:nvPr/>
        </p:nvSpPr>
        <p:spPr>
          <a:xfrm>
            <a:off x="1003299" y="1059869"/>
            <a:ext cx="4636585" cy="5145804"/>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F53C2C9-3602-4086-80FF-D223B8D460C2}"/>
              </a:ext>
            </a:extLst>
          </p:cNvPr>
          <p:cNvSpPr txBox="1"/>
          <p:nvPr/>
        </p:nvSpPr>
        <p:spPr>
          <a:xfrm>
            <a:off x="6552118" y="715125"/>
            <a:ext cx="2884379" cy="461665"/>
          </a:xfrm>
          <a:prstGeom prst="rect">
            <a:avLst/>
          </a:prstGeom>
          <a:noFill/>
        </p:spPr>
        <p:txBody>
          <a:bodyPr wrap="none" rtlCol="0">
            <a:spAutoFit/>
          </a:bodyPr>
          <a:lstStyle/>
          <a:p>
            <a:pPr algn="ctr"/>
            <a:r>
              <a:rPr lang="en-US" sz="2400" dirty="0"/>
              <a:t>main effect of </a:t>
            </a:r>
            <a:r>
              <a:rPr lang="en-US" sz="2400" b="1" dirty="0"/>
              <a:t>context</a:t>
            </a:r>
          </a:p>
        </p:txBody>
      </p:sp>
    </p:spTree>
    <p:extLst>
      <p:ext uri="{BB962C8B-B14F-4D97-AF65-F5344CB8AC3E}">
        <p14:creationId xmlns:p14="http://schemas.microsoft.com/office/powerpoint/2010/main" val="29841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89570"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89570"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89661"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3913455"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85372"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324393"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4883454"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3925387"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315081"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9974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BFF31930-463E-4851-8DA8-A4E64353DDAE}"/>
              </a:ext>
            </a:extLst>
          </p:cNvPr>
          <p:cNvSpPr/>
          <p:nvPr/>
        </p:nvSpPr>
        <p:spPr>
          <a:xfrm>
            <a:off x="7035784" y="2632364"/>
            <a:ext cx="4128656" cy="3699114"/>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A4560A9-57CD-4AF9-BA08-D29814915514}"/>
              </a:ext>
            </a:extLst>
          </p:cNvPr>
          <p:cNvSpPr/>
          <p:nvPr/>
        </p:nvSpPr>
        <p:spPr>
          <a:xfrm>
            <a:off x="1122218" y="2632364"/>
            <a:ext cx="4128655" cy="3707477"/>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An essentialist theory of gender</a:t>
            </a:r>
          </a:p>
        </p:txBody>
      </p:sp>
      <p:sp>
        <p:nvSpPr>
          <p:cNvPr id="16" name="Content Placeholder 2">
            <a:extLst>
              <a:ext uri="{FF2B5EF4-FFF2-40B4-BE49-F238E27FC236}">
                <a16:creationId xmlns:a16="http://schemas.microsoft.com/office/drawing/2014/main" id="{05C38244-1B65-48B6-B2AF-0449F6B4AC9D}"/>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Gelman</a:t>
            </a:r>
            <a:r>
              <a:rPr lang="en-US" sz="1800" dirty="0"/>
              <a:t> 2003/2004</a:t>
            </a:r>
          </a:p>
          <a:p>
            <a:pPr>
              <a:buFont typeface="Arial" pitchFamily="34" charset="0"/>
              <a:buChar char="•"/>
            </a:pPr>
            <a:endParaRPr lang="en-US" sz="1800" dirty="0"/>
          </a:p>
        </p:txBody>
      </p:sp>
      <p:sp>
        <p:nvSpPr>
          <p:cNvPr id="17" name="TextBox 16">
            <a:extLst>
              <a:ext uri="{FF2B5EF4-FFF2-40B4-BE49-F238E27FC236}">
                <a16:creationId xmlns:a16="http://schemas.microsoft.com/office/drawing/2014/main" id="{BC9AFF41-E402-4539-BACD-B572201D6A35}"/>
              </a:ext>
            </a:extLst>
          </p:cNvPr>
          <p:cNvSpPr txBox="1"/>
          <p:nvPr/>
        </p:nvSpPr>
        <p:spPr>
          <a:xfrm>
            <a:off x="2907128" y="2632364"/>
            <a:ext cx="718466" cy="369332"/>
          </a:xfrm>
          <a:prstGeom prst="rect">
            <a:avLst/>
          </a:prstGeom>
          <a:noFill/>
        </p:spPr>
        <p:txBody>
          <a:bodyPr wrap="none" rtlCol="0">
            <a:spAutoFit/>
          </a:bodyPr>
          <a:lstStyle/>
          <a:p>
            <a:r>
              <a:rPr lang="en-US" dirty="0"/>
              <a:t>MALE</a:t>
            </a:r>
          </a:p>
        </p:txBody>
      </p:sp>
      <p:sp>
        <p:nvSpPr>
          <p:cNvPr id="18" name="TextBox 17">
            <a:extLst>
              <a:ext uri="{FF2B5EF4-FFF2-40B4-BE49-F238E27FC236}">
                <a16:creationId xmlns:a16="http://schemas.microsoft.com/office/drawing/2014/main" id="{7BCEAB2D-CCC9-435E-857B-3313A87E5EF0}"/>
              </a:ext>
            </a:extLst>
          </p:cNvPr>
          <p:cNvSpPr txBox="1"/>
          <p:nvPr/>
        </p:nvSpPr>
        <p:spPr>
          <a:xfrm>
            <a:off x="8763645" y="2632364"/>
            <a:ext cx="936475" cy="369332"/>
          </a:xfrm>
          <a:prstGeom prst="rect">
            <a:avLst/>
          </a:prstGeom>
          <a:noFill/>
        </p:spPr>
        <p:txBody>
          <a:bodyPr wrap="none" rtlCol="0">
            <a:spAutoFit/>
          </a:bodyPr>
          <a:lstStyle/>
          <a:p>
            <a:r>
              <a:rPr lang="en-US" dirty="0"/>
              <a:t>FEMALE</a:t>
            </a:r>
          </a:p>
        </p:txBody>
      </p:sp>
      <p:sp>
        <p:nvSpPr>
          <p:cNvPr id="5" name="TextBox 4">
            <a:extLst>
              <a:ext uri="{FF2B5EF4-FFF2-40B4-BE49-F238E27FC236}">
                <a16:creationId xmlns:a16="http://schemas.microsoft.com/office/drawing/2014/main" id="{59517C18-B954-411C-BBBA-9658E4B69684}"/>
              </a:ext>
            </a:extLst>
          </p:cNvPr>
          <p:cNvSpPr txBox="1"/>
          <p:nvPr/>
        </p:nvSpPr>
        <p:spPr>
          <a:xfrm>
            <a:off x="317947" y="1039296"/>
            <a:ext cx="11084344" cy="1384995"/>
          </a:xfrm>
          <a:prstGeom prst="rect">
            <a:avLst/>
          </a:prstGeom>
          <a:noFill/>
        </p:spPr>
        <p:txBody>
          <a:bodyPr wrap="square" rtlCol="0">
            <a:spAutoFit/>
          </a:bodyPr>
          <a:lstStyle/>
          <a:p>
            <a:r>
              <a:rPr lang="en-US" sz="2800" dirty="0"/>
              <a:t>Gender categories correspond to </a:t>
            </a:r>
            <a:r>
              <a:rPr lang="en-US" sz="2800" b="1" dirty="0"/>
              <a:t>real categories in the world</a:t>
            </a:r>
            <a:r>
              <a:rPr lang="en-US" sz="2800" dirty="0"/>
              <a:t>. </a:t>
            </a:r>
          </a:p>
          <a:p>
            <a:r>
              <a:rPr lang="en-US" sz="2800" dirty="0"/>
              <a:t>Each category has a unique “</a:t>
            </a:r>
            <a:r>
              <a:rPr lang="en-US" sz="2800" b="1" dirty="0"/>
              <a:t>essence</a:t>
            </a:r>
            <a:r>
              <a:rPr lang="en-US" sz="2800" dirty="0"/>
              <a:t>” that gives rise to shared, innate, unchangeable properties.</a:t>
            </a:r>
          </a:p>
        </p:txBody>
      </p:sp>
    </p:spTree>
    <p:extLst>
      <p:ext uri="{BB962C8B-B14F-4D97-AF65-F5344CB8AC3E}">
        <p14:creationId xmlns:p14="http://schemas.microsoft.com/office/powerpoint/2010/main" val="40250193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89570"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89570"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89661"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3913455"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85372"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324393"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4883454"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3925387"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315081"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B25E7DDE-E18A-48BE-A437-04AF0866CBBE}"/>
              </a:ext>
            </a:extLst>
          </p:cNvPr>
          <p:cNvSpPr/>
          <p:nvPr/>
        </p:nvSpPr>
        <p:spPr>
          <a:xfrm>
            <a:off x="266150" y="941489"/>
            <a:ext cx="5502782" cy="120032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400" b="1" dirty="0">
                <a:solidFill>
                  <a:prstClr val="black"/>
                </a:solidFill>
              </a:rPr>
              <a:t>Formal explanations </a:t>
            </a:r>
            <a:r>
              <a:rPr lang="en-US" sz="2400" dirty="0">
                <a:solidFill>
                  <a:prstClr val="black"/>
                </a:solidFill>
              </a:rPr>
              <a:t>may be compatible with either view of gender, depending on background contextual information.</a:t>
            </a:r>
          </a:p>
        </p:txBody>
      </p:sp>
      <p:sp>
        <p:nvSpPr>
          <p:cNvPr id="29" name="Rectangle 28">
            <a:extLst>
              <a:ext uri="{FF2B5EF4-FFF2-40B4-BE49-F238E27FC236}">
                <a16:creationId xmlns:a16="http://schemas.microsoft.com/office/drawing/2014/main" id="{ABA30B6C-2F36-49C7-842F-6DAB4A04AE02}"/>
              </a:ext>
            </a:extLst>
          </p:cNvPr>
          <p:cNvSpPr/>
          <p:nvPr/>
        </p:nvSpPr>
        <p:spPr>
          <a:xfrm>
            <a:off x="78063" y="69275"/>
            <a:ext cx="9827939" cy="5411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Tree>
    <p:extLst>
      <p:ext uri="{BB962C8B-B14F-4D97-AF65-F5344CB8AC3E}">
        <p14:creationId xmlns:p14="http://schemas.microsoft.com/office/powerpoint/2010/main" val="3703329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6375719" y="305690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6375719" y="64854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6775810" y="195679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itle 3">
            <a:extLst>
              <a:ext uri="{FF2B5EF4-FFF2-40B4-BE49-F238E27FC236}">
                <a16:creationId xmlns:a16="http://schemas.microsoft.com/office/drawing/2014/main" id="{6F7456AC-45A8-4431-9BF1-0080F83A6025}"/>
              </a:ext>
            </a:extLst>
          </p:cNvPr>
          <p:cNvSpPr txBox="1">
            <a:spLocks/>
          </p:cNvSpPr>
          <p:nvPr/>
        </p:nvSpPr>
        <p:spPr>
          <a:xfrm>
            <a:off x="4093570" y="234784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Formal explanations</a:t>
            </a:r>
          </a:p>
        </p:txBody>
      </p:sp>
      <p:grpSp>
        <p:nvGrpSpPr>
          <p:cNvPr id="31" name="Group 30">
            <a:extLst>
              <a:ext uri="{FF2B5EF4-FFF2-40B4-BE49-F238E27FC236}">
                <a16:creationId xmlns:a16="http://schemas.microsoft.com/office/drawing/2014/main" id="{25025A36-7678-4E96-9DC5-3B754CDD140B}"/>
              </a:ext>
            </a:extLst>
          </p:cNvPr>
          <p:cNvGrpSpPr/>
          <p:nvPr/>
        </p:nvGrpSpPr>
        <p:grpSpPr>
          <a:xfrm>
            <a:off x="6671521" y="4449278"/>
            <a:ext cx="1821320" cy="850271"/>
            <a:chOff x="7045589" y="1663711"/>
            <a:chExt cx="2529248" cy="1180763"/>
          </a:xfrm>
        </p:grpSpPr>
        <p:sp>
          <p:nvSpPr>
            <p:cNvPr id="32" name="Rectangle 31">
              <a:extLst>
                <a:ext uri="{FF2B5EF4-FFF2-40B4-BE49-F238E27FC236}">
                  <a16:creationId xmlns:a16="http://schemas.microsoft.com/office/drawing/2014/main" id="{8133BEC4-0A59-474D-AD66-BD1512E56F4E}"/>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62C6580-C1B7-4B28-B111-7B38DFB35F2F}"/>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96F7C45-E6A0-4F88-992F-78D05968C8F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D180EE43-6AE4-4B59-8E44-A302470F257B}"/>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4645C9F2-350E-4C93-98EC-207A3BBB375F}"/>
              </a:ext>
            </a:extLst>
          </p:cNvPr>
          <p:cNvCxnSpPr/>
          <p:nvPr/>
        </p:nvCxnSpPr>
        <p:spPr>
          <a:xfrm flipV="1">
            <a:off x="5504508" y="206134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93F851C-C035-421E-B5D3-014BAA53D732}"/>
              </a:ext>
            </a:extLst>
          </p:cNvPr>
          <p:cNvSpPr/>
          <p:nvPr/>
        </p:nvSpPr>
        <p:spPr>
          <a:xfrm>
            <a:off x="5063569" y="358796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047FDD5-D5CD-4E5B-A089-5DD90B32F784}"/>
              </a:ext>
            </a:extLst>
          </p:cNvPr>
          <p:cNvSpPr/>
          <p:nvPr/>
        </p:nvSpPr>
        <p:spPr>
          <a:xfrm>
            <a:off x="4105502" y="358796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D2782CA-A97B-4FD0-BB6E-41F70EC80F48}"/>
              </a:ext>
            </a:extLst>
          </p:cNvPr>
          <p:cNvCxnSpPr>
            <a:cxnSpLocks/>
          </p:cNvCxnSpPr>
          <p:nvPr/>
        </p:nvCxnSpPr>
        <p:spPr>
          <a:xfrm>
            <a:off x="5495196" y="358796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8B9AB01-867D-4312-B047-7F34808FD767}"/>
              </a:ext>
            </a:extLst>
          </p:cNvPr>
          <p:cNvSpPr/>
          <p:nvPr/>
        </p:nvSpPr>
        <p:spPr>
          <a:xfrm>
            <a:off x="78063" y="69275"/>
            <a:ext cx="9827939" cy="541186"/>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27" name="Rectangle 26">
            <a:extLst>
              <a:ext uri="{FF2B5EF4-FFF2-40B4-BE49-F238E27FC236}">
                <a16:creationId xmlns:a16="http://schemas.microsoft.com/office/drawing/2014/main" id="{B25E7DDE-E18A-48BE-A437-04AF0866CBBE}"/>
              </a:ext>
            </a:extLst>
          </p:cNvPr>
          <p:cNvSpPr/>
          <p:nvPr/>
        </p:nvSpPr>
        <p:spPr>
          <a:xfrm>
            <a:off x="266150" y="941489"/>
            <a:ext cx="5502782" cy="1200329"/>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400" b="1" dirty="0">
                <a:solidFill>
                  <a:prstClr val="black"/>
                </a:solidFill>
              </a:rPr>
              <a:t>Formal explanations </a:t>
            </a:r>
            <a:r>
              <a:rPr lang="en-US" sz="2400" dirty="0">
                <a:solidFill>
                  <a:prstClr val="black"/>
                </a:solidFill>
              </a:rPr>
              <a:t>may be compatible with either view of gender, depending on background contextual information.</a:t>
            </a:r>
          </a:p>
        </p:txBody>
      </p:sp>
      <p:sp>
        <p:nvSpPr>
          <p:cNvPr id="28" name="Rectangle 27">
            <a:extLst>
              <a:ext uri="{FF2B5EF4-FFF2-40B4-BE49-F238E27FC236}">
                <a16:creationId xmlns:a16="http://schemas.microsoft.com/office/drawing/2014/main" id="{F426F6A5-E51F-4D42-96AF-F35C0C864F0B}"/>
              </a:ext>
            </a:extLst>
          </p:cNvPr>
          <p:cNvSpPr/>
          <p:nvPr/>
        </p:nvSpPr>
        <p:spPr>
          <a:xfrm>
            <a:off x="8808372" y="802629"/>
            <a:ext cx="3254771" cy="2308324"/>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What is </a:t>
            </a:r>
            <a:r>
              <a:rPr lang="en-US" sz="2400" b="1" dirty="0">
                <a:solidFill>
                  <a:prstClr val="black"/>
                </a:solidFill>
              </a:rPr>
              <a:t>essentialism</a:t>
            </a:r>
            <a:r>
              <a:rPr lang="en-US" sz="2400" dirty="0">
                <a:solidFill>
                  <a:prstClr val="black"/>
                </a:solidFill>
              </a:rPr>
              <a:t>?</a:t>
            </a:r>
            <a:br>
              <a:rPr lang="en-US" sz="2400" dirty="0">
                <a:solidFill>
                  <a:prstClr val="black"/>
                </a:solidFill>
              </a:rPr>
            </a:br>
            <a:r>
              <a:rPr lang="en-US" sz="2400" dirty="0">
                <a:solidFill>
                  <a:prstClr val="black"/>
                </a:solidFill>
              </a:rPr>
              <a:t>Which of its </a:t>
            </a:r>
            <a:r>
              <a:rPr lang="en-US" sz="2400" b="1" dirty="0">
                <a:solidFill>
                  <a:prstClr val="black"/>
                </a:solidFill>
              </a:rPr>
              <a:t>features</a:t>
            </a:r>
            <a:r>
              <a:rPr lang="en-US" sz="2400" dirty="0">
                <a:solidFill>
                  <a:prstClr val="black"/>
                </a:solidFill>
              </a:rPr>
              <a:t> hang together? </a:t>
            </a:r>
            <a:br>
              <a:rPr lang="en-US" sz="2400" dirty="0">
                <a:solidFill>
                  <a:prstClr val="black"/>
                </a:solidFill>
              </a:rPr>
            </a:br>
            <a:r>
              <a:rPr lang="en-US" sz="2400" dirty="0">
                <a:solidFill>
                  <a:prstClr val="black"/>
                </a:solidFill>
              </a:rPr>
              <a:t>Which are most central?</a:t>
            </a:r>
          </a:p>
          <a:p>
            <a:pPr lvl="0"/>
            <a:r>
              <a:rPr lang="en-US" sz="2400" dirty="0">
                <a:solidFill>
                  <a:prstClr val="black"/>
                </a:solidFill>
              </a:rPr>
              <a:t>How can we best </a:t>
            </a:r>
            <a:r>
              <a:rPr lang="en-US" sz="2400" b="1" dirty="0">
                <a:solidFill>
                  <a:prstClr val="black"/>
                </a:solidFill>
              </a:rPr>
              <a:t>measure</a:t>
            </a:r>
            <a:r>
              <a:rPr lang="en-US" sz="2400" dirty="0">
                <a:solidFill>
                  <a:prstClr val="black"/>
                </a:solidFill>
              </a:rPr>
              <a:t> essentialism?</a:t>
            </a:r>
          </a:p>
        </p:txBody>
      </p:sp>
      <p:sp>
        <p:nvSpPr>
          <p:cNvPr id="29" name="Rectangle 28">
            <a:extLst>
              <a:ext uri="{FF2B5EF4-FFF2-40B4-BE49-F238E27FC236}">
                <a16:creationId xmlns:a16="http://schemas.microsoft.com/office/drawing/2014/main" id="{61883779-E5AF-48F7-96EF-3EF06A5E5906}"/>
              </a:ext>
            </a:extLst>
          </p:cNvPr>
          <p:cNvSpPr/>
          <p:nvPr/>
        </p:nvSpPr>
        <p:spPr>
          <a:xfrm>
            <a:off x="266150" y="4602247"/>
            <a:ext cx="3640831"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How do we learn about the </a:t>
            </a:r>
            <a:br>
              <a:rPr lang="en-US" sz="2400" dirty="0">
                <a:solidFill>
                  <a:prstClr val="black"/>
                </a:solidFill>
              </a:rPr>
            </a:br>
            <a:r>
              <a:rPr lang="en-US" sz="2400" b="1" dirty="0">
                <a:solidFill>
                  <a:prstClr val="black"/>
                </a:solidFill>
              </a:rPr>
              <a:t>social-structural</a:t>
            </a:r>
            <a:r>
              <a:rPr lang="en-US" sz="2400" dirty="0">
                <a:solidFill>
                  <a:prstClr val="black"/>
                </a:solidFill>
              </a:rPr>
              <a:t> </a:t>
            </a:r>
            <a:r>
              <a:rPr lang="en-US" sz="2400" b="1" dirty="0">
                <a:solidFill>
                  <a:prstClr val="black"/>
                </a:solidFill>
              </a:rPr>
              <a:t>context</a:t>
            </a:r>
            <a:r>
              <a:rPr lang="en-US" sz="2400" dirty="0">
                <a:solidFill>
                  <a:prstClr val="black"/>
                </a:solidFill>
              </a:rPr>
              <a:t>? </a:t>
            </a:r>
            <a:br>
              <a:rPr lang="en-US" sz="2400" dirty="0">
                <a:solidFill>
                  <a:prstClr val="black"/>
                </a:solidFill>
              </a:rPr>
            </a:br>
            <a:r>
              <a:rPr lang="en-US" sz="2400" dirty="0">
                <a:solidFill>
                  <a:prstClr val="black"/>
                </a:solidFill>
              </a:rPr>
              <a:t>When do we </a:t>
            </a:r>
            <a:r>
              <a:rPr lang="en-US" sz="2400" b="1" dirty="0">
                <a:solidFill>
                  <a:prstClr val="black"/>
                </a:solidFill>
              </a:rPr>
              <a:t>consider </a:t>
            </a:r>
            <a:br>
              <a:rPr lang="en-US" sz="2400" b="1" dirty="0">
                <a:solidFill>
                  <a:prstClr val="black"/>
                </a:solidFill>
              </a:rPr>
            </a:br>
            <a:r>
              <a:rPr lang="en-US" sz="2400" dirty="0">
                <a:solidFill>
                  <a:prstClr val="black"/>
                </a:solidFill>
              </a:rPr>
              <a:t>such information? </a:t>
            </a:r>
          </a:p>
        </p:txBody>
      </p:sp>
      <p:sp>
        <p:nvSpPr>
          <p:cNvPr id="30" name="Rectangle 29">
            <a:extLst>
              <a:ext uri="{FF2B5EF4-FFF2-40B4-BE49-F238E27FC236}">
                <a16:creationId xmlns:a16="http://schemas.microsoft.com/office/drawing/2014/main" id="{28FD7C1F-2D4A-46A4-8776-64FFB0829C50}"/>
              </a:ext>
            </a:extLst>
          </p:cNvPr>
          <p:cNvSpPr/>
          <p:nvPr/>
        </p:nvSpPr>
        <p:spPr>
          <a:xfrm>
            <a:off x="6671521" y="5504191"/>
            <a:ext cx="5240479" cy="1200329"/>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When developmentally and </a:t>
            </a:r>
            <a:br>
              <a:rPr lang="en-US" sz="2400" dirty="0">
                <a:solidFill>
                  <a:prstClr val="black"/>
                </a:solidFill>
              </a:rPr>
            </a:br>
            <a:r>
              <a:rPr lang="en-US" sz="2400" dirty="0">
                <a:solidFill>
                  <a:prstClr val="black"/>
                </a:solidFill>
              </a:rPr>
              <a:t>in what domains do children engage in </a:t>
            </a:r>
            <a:r>
              <a:rPr lang="en-US" sz="2400" b="1" dirty="0">
                <a:solidFill>
                  <a:prstClr val="black"/>
                </a:solidFill>
              </a:rPr>
              <a:t>structural thinking</a:t>
            </a:r>
            <a:r>
              <a:rPr lang="en-US" sz="2400" dirty="0">
                <a:solidFill>
                  <a:prstClr val="black"/>
                </a:solidFill>
              </a:rPr>
              <a:t>? </a:t>
            </a:r>
          </a:p>
        </p:txBody>
      </p:sp>
      <p:sp>
        <p:nvSpPr>
          <p:cNvPr id="36" name="Rectangle 35">
            <a:extLst>
              <a:ext uri="{FF2B5EF4-FFF2-40B4-BE49-F238E27FC236}">
                <a16:creationId xmlns:a16="http://schemas.microsoft.com/office/drawing/2014/main" id="{5A7845A0-F847-4CE2-B372-8330C82F6FC2}"/>
              </a:ext>
            </a:extLst>
          </p:cNvPr>
          <p:cNvSpPr/>
          <p:nvPr/>
        </p:nvSpPr>
        <p:spPr>
          <a:xfrm>
            <a:off x="57451" y="2600280"/>
            <a:ext cx="3969016"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What are </a:t>
            </a:r>
            <a:r>
              <a:rPr lang="en-US" sz="2400" b="1" dirty="0">
                <a:solidFill>
                  <a:prstClr val="black"/>
                </a:solidFill>
              </a:rPr>
              <a:t>formal explanations</a:t>
            </a:r>
            <a:r>
              <a:rPr lang="en-US" sz="2400" dirty="0">
                <a:solidFill>
                  <a:prstClr val="black"/>
                </a:solidFill>
              </a:rPr>
              <a:t>? </a:t>
            </a:r>
            <a:br>
              <a:rPr lang="en-US" sz="2400" dirty="0">
                <a:solidFill>
                  <a:prstClr val="black"/>
                </a:solidFill>
              </a:rPr>
            </a:br>
            <a:r>
              <a:rPr lang="en-US" sz="2400" dirty="0">
                <a:solidFill>
                  <a:prstClr val="black"/>
                </a:solidFill>
              </a:rPr>
              <a:t>When do we produce them? </a:t>
            </a:r>
          </a:p>
          <a:p>
            <a:pPr lvl="0"/>
            <a:r>
              <a:rPr lang="en-US" sz="2400" dirty="0">
                <a:solidFill>
                  <a:prstClr val="black"/>
                </a:solidFill>
              </a:rPr>
              <a:t>How do we interpret them?</a:t>
            </a:r>
          </a:p>
          <a:p>
            <a:pPr lvl="0"/>
            <a:r>
              <a:rPr lang="en-US" sz="2400" dirty="0">
                <a:solidFill>
                  <a:prstClr val="black"/>
                </a:solidFill>
              </a:rPr>
              <a:t>“simply/just because”?</a:t>
            </a:r>
          </a:p>
        </p:txBody>
      </p:sp>
      <p:sp>
        <p:nvSpPr>
          <p:cNvPr id="37" name="Rectangle 36">
            <a:extLst>
              <a:ext uri="{FF2B5EF4-FFF2-40B4-BE49-F238E27FC236}">
                <a16:creationId xmlns:a16="http://schemas.microsoft.com/office/drawing/2014/main" id="{96096635-1B47-4E6F-84F2-C533F2514E28}"/>
              </a:ext>
            </a:extLst>
          </p:cNvPr>
          <p:cNvSpPr/>
          <p:nvPr/>
        </p:nvSpPr>
        <p:spPr>
          <a:xfrm>
            <a:off x="9074731" y="3281788"/>
            <a:ext cx="2837269" cy="1569660"/>
          </a:xfrm>
          <a:prstGeom prst="rect">
            <a:avLst/>
          </a:prstGeom>
          <a:solidFill>
            <a:schemeClr val="accent1">
              <a:lumMod val="20000"/>
              <a:lumOff val="80000"/>
            </a:schemeClr>
          </a:solidFill>
          <a:effectLst>
            <a:outerShdw blurRad="50800" dist="38100" dir="2700000" algn="tl" rotWithShape="0">
              <a:prstClr val="black">
                <a:alpha val="40000"/>
              </a:prstClr>
            </a:outerShdw>
          </a:effectLst>
        </p:spPr>
        <p:txBody>
          <a:bodyPr wrap="square">
            <a:spAutoFit/>
          </a:bodyPr>
          <a:lstStyle/>
          <a:p>
            <a:pPr lvl="0"/>
            <a:r>
              <a:rPr lang="en-US" sz="2400" dirty="0">
                <a:solidFill>
                  <a:prstClr val="black"/>
                </a:solidFill>
              </a:rPr>
              <a:t>How do we reason about the </a:t>
            </a:r>
            <a:r>
              <a:rPr lang="en-US" sz="2400" b="1" dirty="0">
                <a:solidFill>
                  <a:prstClr val="black"/>
                </a:solidFill>
              </a:rPr>
              <a:t>necessity vs contingency </a:t>
            </a:r>
            <a:r>
              <a:rPr lang="en-US" sz="2400" dirty="0">
                <a:solidFill>
                  <a:prstClr val="black"/>
                </a:solidFill>
              </a:rPr>
              <a:t>of category properties?</a:t>
            </a:r>
          </a:p>
        </p:txBody>
      </p:sp>
    </p:spTree>
    <p:extLst>
      <p:ext uri="{BB962C8B-B14F-4D97-AF65-F5344CB8AC3E}">
        <p14:creationId xmlns:p14="http://schemas.microsoft.com/office/powerpoint/2010/main" val="216572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6" grpId="0" animBg="1"/>
      <p:bldP spid="3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406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F1D6FCDC-CDA7-469C-AE7F-1A76D9F20E37}"/>
              </a:ext>
            </a:extLst>
          </p:cNvPr>
          <p:cNvSpPr txBox="1">
            <a:spLocks/>
          </p:cNvSpPr>
          <p:nvPr/>
        </p:nvSpPr>
        <p:spPr>
          <a:xfrm>
            <a:off x="5063483" y="0"/>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t>Thanks!</a:t>
            </a:r>
          </a:p>
        </p:txBody>
      </p:sp>
      <p:pic>
        <p:nvPicPr>
          <p:cNvPr id="2050" name="Picture 2" descr="https://i1.sndcdn.com/avatars-000222924792-l85ipf-t500x500.jpg">
            <a:extLst>
              <a:ext uri="{FF2B5EF4-FFF2-40B4-BE49-F238E27FC236}">
                <a16:creationId xmlns:a16="http://schemas.microsoft.com/office/drawing/2014/main" id="{58BEEEFC-3D23-4B73-8A88-AF4C196D9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2010" y="3472407"/>
            <a:ext cx="1850402" cy="18504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ch museum logo">
            <a:extLst>
              <a:ext uri="{FF2B5EF4-FFF2-40B4-BE49-F238E27FC236}">
                <a16:creationId xmlns:a16="http://schemas.microsoft.com/office/drawing/2014/main" id="{3B05A52E-F193-4630-B7E9-73AE0BD91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0444" y="5740154"/>
            <a:ext cx="3095193" cy="765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CD710E-E4B9-4382-B3FA-531F9EB2E789}"/>
              </a:ext>
            </a:extLst>
          </p:cNvPr>
          <p:cNvSpPr txBox="1"/>
          <p:nvPr/>
        </p:nvSpPr>
        <p:spPr>
          <a:xfrm>
            <a:off x="263237" y="927298"/>
            <a:ext cx="2045753" cy="1938992"/>
          </a:xfrm>
          <a:prstGeom prst="rect">
            <a:avLst/>
          </a:prstGeom>
          <a:noFill/>
        </p:spPr>
        <p:txBody>
          <a:bodyPr wrap="none" rtlCol="0">
            <a:spAutoFit/>
          </a:bodyPr>
          <a:lstStyle/>
          <a:p>
            <a:r>
              <a:rPr lang="en-US" sz="2400" dirty="0"/>
              <a:t>Ellen Markman</a:t>
            </a:r>
          </a:p>
          <a:p>
            <a:r>
              <a:rPr lang="en-US" sz="2400" dirty="0"/>
              <a:t>Cai Guo</a:t>
            </a:r>
          </a:p>
          <a:p>
            <a:r>
              <a:rPr lang="en-US" sz="2400" dirty="0"/>
              <a:t>Kara Weisman</a:t>
            </a:r>
          </a:p>
          <a:p>
            <a:r>
              <a:rPr lang="en-US" sz="2400" dirty="0"/>
              <a:t>Lin </a:t>
            </a:r>
            <a:r>
              <a:rPr lang="en-US" sz="2400" dirty="0" err="1"/>
              <a:t>Bian</a:t>
            </a:r>
            <a:endParaRPr lang="en-US" sz="2400" dirty="0"/>
          </a:p>
          <a:p>
            <a:r>
              <a:rPr lang="en-US" sz="2400" dirty="0"/>
              <a:t>Derek Powell</a:t>
            </a:r>
          </a:p>
        </p:txBody>
      </p:sp>
      <p:sp>
        <p:nvSpPr>
          <p:cNvPr id="14" name="TextBox 13">
            <a:extLst>
              <a:ext uri="{FF2B5EF4-FFF2-40B4-BE49-F238E27FC236}">
                <a16:creationId xmlns:a16="http://schemas.microsoft.com/office/drawing/2014/main" id="{BEE52E4D-2FFC-47F5-90E7-16CFB4EF5AF8}"/>
              </a:ext>
            </a:extLst>
          </p:cNvPr>
          <p:cNvSpPr txBox="1"/>
          <p:nvPr/>
        </p:nvSpPr>
        <p:spPr>
          <a:xfrm>
            <a:off x="9379528" y="927298"/>
            <a:ext cx="2275366" cy="1200329"/>
          </a:xfrm>
          <a:prstGeom prst="rect">
            <a:avLst/>
          </a:prstGeom>
          <a:noFill/>
        </p:spPr>
        <p:txBody>
          <a:bodyPr wrap="none" rtlCol="0">
            <a:spAutoFit/>
          </a:bodyPr>
          <a:lstStyle/>
          <a:p>
            <a:r>
              <a:rPr lang="en-US" sz="2400" dirty="0"/>
              <a:t>Nadya Vasilyeva</a:t>
            </a:r>
          </a:p>
          <a:p>
            <a:r>
              <a:rPr lang="en-US" sz="2400" dirty="0" err="1"/>
              <a:t>Kristan</a:t>
            </a:r>
            <a:r>
              <a:rPr lang="en-US" sz="2400" dirty="0"/>
              <a:t> </a:t>
            </a:r>
            <a:r>
              <a:rPr lang="en-US" sz="2400" dirty="0" err="1"/>
              <a:t>Marchak</a:t>
            </a:r>
            <a:endParaRPr lang="en-US" sz="2400" dirty="0"/>
          </a:p>
          <a:p>
            <a:r>
              <a:rPr lang="en-US" sz="2400" dirty="0" err="1"/>
              <a:t>Melis</a:t>
            </a:r>
            <a:r>
              <a:rPr lang="en-US" sz="2400" dirty="0"/>
              <a:t> </a:t>
            </a:r>
            <a:r>
              <a:rPr lang="en-US" sz="2400" dirty="0" err="1"/>
              <a:t>Muradoglu</a:t>
            </a:r>
            <a:endParaRPr lang="en-US" sz="2400" dirty="0"/>
          </a:p>
        </p:txBody>
      </p:sp>
      <p:sp>
        <p:nvSpPr>
          <p:cNvPr id="11" name="Rectangle 10">
            <a:extLst>
              <a:ext uri="{FF2B5EF4-FFF2-40B4-BE49-F238E27FC236}">
                <a16:creationId xmlns:a16="http://schemas.microsoft.com/office/drawing/2014/main" id="{67BA68EB-5D54-4EBB-83E9-564B53FC337C}"/>
              </a:ext>
            </a:extLst>
          </p:cNvPr>
          <p:cNvSpPr/>
          <p:nvPr/>
        </p:nvSpPr>
        <p:spPr>
          <a:xfrm>
            <a:off x="263237" y="2866290"/>
            <a:ext cx="2275366" cy="2677656"/>
          </a:xfrm>
          <a:prstGeom prst="rect">
            <a:avLst/>
          </a:prstGeom>
        </p:spPr>
        <p:txBody>
          <a:bodyPr wrap="square">
            <a:spAutoFit/>
          </a:bodyPr>
          <a:lstStyle/>
          <a:p>
            <a:pPr lvl="0"/>
            <a:r>
              <a:rPr lang="en-US" sz="2400" dirty="0">
                <a:solidFill>
                  <a:prstClr val="black"/>
                </a:solidFill>
              </a:rPr>
              <a:t>Hyo </a:t>
            </a:r>
            <a:r>
              <a:rPr lang="en-US" sz="2400" dirty="0" err="1">
                <a:solidFill>
                  <a:prstClr val="black"/>
                </a:solidFill>
              </a:rPr>
              <a:t>Gweon</a:t>
            </a:r>
            <a:endParaRPr lang="en-US" sz="2400" dirty="0">
              <a:solidFill>
                <a:prstClr val="black"/>
              </a:solidFill>
            </a:endParaRPr>
          </a:p>
          <a:p>
            <a:pPr lvl="0"/>
            <a:r>
              <a:rPr lang="en-US" sz="2400" dirty="0">
                <a:solidFill>
                  <a:prstClr val="black"/>
                </a:solidFill>
              </a:rPr>
              <a:t>Mika </a:t>
            </a:r>
            <a:r>
              <a:rPr lang="en-US" sz="2400" dirty="0" err="1">
                <a:solidFill>
                  <a:prstClr val="black"/>
                </a:solidFill>
              </a:rPr>
              <a:t>Asaba</a:t>
            </a:r>
            <a:endParaRPr lang="en-US" sz="2400" dirty="0">
              <a:solidFill>
                <a:prstClr val="black"/>
              </a:solidFill>
            </a:endParaRPr>
          </a:p>
          <a:p>
            <a:pPr lvl="0"/>
            <a:r>
              <a:rPr lang="en-US" sz="2400" dirty="0">
                <a:solidFill>
                  <a:prstClr val="black"/>
                </a:solidFill>
              </a:rPr>
              <a:t>Natalia </a:t>
            </a:r>
            <a:r>
              <a:rPr lang="en-US" sz="2400" dirty="0" err="1">
                <a:solidFill>
                  <a:prstClr val="black"/>
                </a:solidFill>
              </a:rPr>
              <a:t>Vélez</a:t>
            </a:r>
            <a:endParaRPr lang="en-US" sz="2400" dirty="0">
              <a:solidFill>
                <a:prstClr val="black"/>
              </a:solidFill>
            </a:endParaRPr>
          </a:p>
          <a:p>
            <a:pPr lvl="0"/>
            <a:r>
              <a:rPr lang="en-US" sz="2400" dirty="0">
                <a:solidFill>
                  <a:prstClr val="black"/>
                </a:solidFill>
              </a:rPr>
              <a:t>Sophie </a:t>
            </a:r>
            <a:r>
              <a:rPr lang="en-US" sz="2400" dirty="0" err="1">
                <a:solidFill>
                  <a:prstClr val="black"/>
                </a:solidFill>
              </a:rPr>
              <a:t>Bridgers</a:t>
            </a:r>
            <a:endParaRPr lang="en-US" sz="2400" dirty="0">
              <a:solidFill>
                <a:prstClr val="black"/>
              </a:solidFill>
            </a:endParaRPr>
          </a:p>
          <a:p>
            <a:pPr lvl="0"/>
            <a:r>
              <a:rPr lang="en-US" sz="2400" dirty="0">
                <a:solidFill>
                  <a:prstClr val="black"/>
                </a:solidFill>
              </a:rPr>
              <a:t>Mike Frank</a:t>
            </a:r>
          </a:p>
          <a:p>
            <a:pPr lvl="0"/>
            <a:r>
              <a:rPr lang="en-US" sz="2400" dirty="0">
                <a:solidFill>
                  <a:prstClr val="black"/>
                </a:solidFill>
              </a:rPr>
              <a:t>Steven Roberts</a:t>
            </a:r>
          </a:p>
          <a:p>
            <a:pPr lvl="0"/>
            <a:r>
              <a:rPr lang="en-US" sz="2400" dirty="0">
                <a:solidFill>
                  <a:prstClr val="black"/>
                </a:solidFill>
              </a:rPr>
              <a:t>Chia-</a:t>
            </a:r>
            <a:r>
              <a:rPr lang="en-US" sz="2400" dirty="0" err="1">
                <a:solidFill>
                  <a:prstClr val="black"/>
                </a:solidFill>
              </a:rPr>
              <a:t>Wa</a:t>
            </a:r>
            <a:r>
              <a:rPr lang="en-US" sz="2400" dirty="0">
                <a:solidFill>
                  <a:prstClr val="black"/>
                </a:solidFill>
              </a:rPr>
              <a:t> Yeh</a:t>
            </a:r>
          </a:p>
        </p:txBody>
      </p:sp>
      <p:sp>
        <p:nvSpPr>
          <p:cNvPr id="16" name="Rectangle 15">
            <a:extLst>
              <a:ext uri="{FF2B5EF4-FFF2-40B4-BE49-F238E27FC236}">
                <a16:creationId xmlns:a16="http://schemas.microsoft.com/office/drawing/2014/main" id="{274CF297-6D8F-43F4-8EBF-277144EB8E12}"/>
              </a:ext>
            </a:extLst>
          </p:cNvPr>
          <p:cNvSpPr/>
          <p:nvPr/>
        </p:nvSpPr>
        <p:spPr>
          <a:xfrm>
            <a:off x="853717" y="6316325"/>
            <a:ext cx="2967479" cy="369332"/>
          </a:xfrm>
          <a:prstGeom prst="rect">
            <a:avLst/>
          </a:prstGeom>
        </p:spPr>
        <p:txBody>
          <a:bodyPr wrap="none">
            <a:spAutoFit/>
          </a:bodyPr>
          <a:lstStyle/>
          <a:p>
            <a:r>
              <a:rPr lang="en-US" dirty="0">
                <a:latin typeface="Helvetica" panose="020B0604020202020204" pitchFamily="34" charset="0"/>
                <a:cs typeface="Helvetica" panose="020B0604020202020204" pitchFamily="34" charset="0"/>
                <a:hlinkClick r:id="rId4"/>
              </a:rPr>
              <a:t>github.com/</a:t>
            </a:r>
            <a:r>
              <a:rPr lang="en-US" dirty="0" err="1">
                <a:latin typeface="Helvetica" panose="020B0604020202020204" pitchFamily="34" charset="0"/>
                <a:cs typeface="Helvetica" panose="020B0604020202020204" pitchFamily="34" charset="0"/>
                <a:hlinkClick r:id="rId4"/>
              </a:rPr>
              <a:t>mariannazhang</a:t>
            </a:r>
            <a:endParaRPr lang="en-US" dirty="0">
              <a:latin typeface="Helvetica" panose="020B0604020202020204" pitchFamily="34"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 y="6207483"/>
            <a:ext cx="587017" cy="587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153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1AC2D8-8B84-4BFA-A735-3F83FA748464}"/>
              </a:ext>
            </a:extLst>
          </p:cNvPr>
          <p:cNvPicPr>
            <a:picLocks noChangeAspect="1"/>
          </p:cNvPicPr>
          <p:nvPr/>
        </p:nvPicPr>
        <p:blipFill>
          <a:blip r:embed="rId2"/>
          <a:stretch>
            <a:fillRect/>
          </a:stretch>
        </p:blipFill>
        <p:spPr>
          <a:xfrm>
            <a:off x="1666763" y="781614"/>
            <a:ext cx="9280637" cy="5734157"/>
          </a:xfrm>
          <a:prstGeom prst="rect">
            <a:avLst/>
          </a:prstGeom>
        </p:spPr>
      </p:pic>
      <p:sp>
        <p:nvSpPr>
          <p:cNvPr id="3" name="TextBox 2">
            <a:extLst>
              <a:ext uri="{FF2B5EF4-FFF2-40B4-BE49-F238E27FC236}">
                <a16:creationId xmlns:a16="http://schemas.microsoft.com/office/drawing/2014/main" id="{141A6350-7BD4-4DAB-9172-46A9DCD24CA3}"/>
              </a:ext>
            </a:extLst>
          </p:cNvPr>
          <p:cNvSpPr txBox="1"/>
          <p:nvPr/>
        </p:nvSpPr>
        <p:spPr>
          <a:xfrm>
            <a:off x="9246938" y="1054100"/>
            <a:ext cx="2820259" cy="707886"/>
          </a:xfrm>
          <a:prstGeom prst="rect">
            <a:avLst/>
          </a:prstGeom>
          <a:noFill/>
        </p:spPr>
        <p:txBody>
          <a:bodyPr wrap="none" rtlCol="0">
            <a:spAutoFit/>
          </a:bodyPr>
          <a:lstStyle/>
          <a:p>
            <a:r>
              <a:rPr lang="en-US" sz="2000" dirty="0"/>
              <a:t>Inductive potential:</a:t>
            </a:r>
          </a:p>
          <a:p>
            <a:r>
              <a:rPr lang="en-US" sz="2000" dirty="0"/>
              <a:t>Why the context pattern?</a:t>
            </a:r>
          </a:p>
        </p:txBody>
      </p:sp>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5120297"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Essentialism by DV</a:t>
            </a:r>
          </a:p>
        </p:txBody>
      </p:sp>
      <p:sp>
        <p:nvSpPr>
          <p:cNvPr id="15" name="Content Placeholder 2">
            <a:extLst>
              <a:ext uri="{FF2B5EF4-FFF2-40B4-BE49-F238E27FC236}">
                <a16:creationId xmlns:a16="http://schemas.microsoft.com/office/drawing/2014/main" id="{14CD8110-AF06-4861-90C6-F5A284A7D523}"/>
              </a:ext>
            </a:extLst>
          </p:cNvPr>
          <p:cNvSpPr>
            <a:spLocks noGrp="1"/>
          </p:cNvSpPr>
          <p:nvPr>
            <p:ph idx="1"/>
          </p:nvPr>
        </p:nvSpPr>
        <p:spPr>
          <a:xfrm>
            <a:off x="55420" y="6205673"/>
            <a:ext cx="4629799"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338942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6835218" y="2424292"/>
            <a:ext cx="4221205" cy="3731310"/>
          </a:xfrm>
          <a:prstGeom prst="rect">
            <a:avLst/>
          </a:prstGeom>
          <a:solidFill>
            <a:srgbClr val="FFF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E6929B3-BB4D-4369-8903-7942C15A7BE9}"/>
              </a:ext>
            </a:extLst>
          </p:cNvPr>
          <p:cNvSpPr/>
          <p:nvPr/>
        </p:nvSpPr>
        <p:spPr>
          <a:xfrm>
            <a:off x="1001959" y="2406052"/>
            <a:ext cx="4221206" cy="3731310"/>
          </a:xfrm>
          <a:prstGeom prst="rect">
            <a:avLst/>
          </a:prstGeom>
          <a:solidFill>
            <a:srgbClr val="F9F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 social-structural theory of gender</a:t>
            </a:r>
          </a:p>
        </p:txBody>
      </p:sp>
      <p:sp>
        <p:nvSpPr>
          <p:cNvPr id="29" name="Rectangle: Rounded Corners 28">
            <a:extLst>
              <a:ext uri="{FF2B5EF4-FFF2-40B4-BE49-F238E27FC236}">
                <a16:creationId xmlns:a16="http://schemas.microsoft.com/office/drawing/2014/main" id="{BB68CBD1-E29C-4E86-9D25-767AC829F0BE}"/>
              </a:ext>
            </a:extLst>
          </p:cNvPr>
          <p:cNvSpPr/>
          <p:nvPr/>
        </p:nvSpPr>
        <p:spPr>
          <a:xfrm>
            <a:off x="7232107" y="2556239"/>
            <a:ext cx="3478806" cy="2897787"/>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83A29F23-309A-414E-AE7B-1C0B22ADBAC6}"/>
              </a:ext>
            </a:extLst>
          </p:cNvPr>
          <p:cNvSpPr/>
          <p:nvPr/>
        </p:nvSpPr>
        <p:spPr>
          <a:xfrm>
            <a:off x="1427224" y="2525316"/>
            <a:ext cx="3503106" cy="2928709"/>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2F8488E2-C274-4529-A589-091C642E479C}"/>
              </a:ext>
            </a:extLst>
          </p:cNvPr>
          <p:cNvSpPr txBox="1"/>
          <p:nvPr/>
        </p:nvSpPr>
        <p:spPr>
          <a:xfrm>
            <a:off x="2793048" y="2622984"/>
            <a:ext cx="718466" cy="369332"/>
          </a:xfrm>
          <a:prstGeom prst="rect">
            <a:avLst/>
          </a:prstGeom>
          <a:noFill/>
        </p:spPr>
        <p:txBody>
          <a:bodyPr wrap="none" rtlCol="0">
            <a:spAutoFit/>
          </a:bodyPr>
          <a:lstStyle/>
          <a:p>
            <a:r>
              <a:rPr lang="en-US" dirty="0"/>
              <a:t>MALE</a:t>
            </a:r>
          </a:p>
        </p:txBody>
      </p:sp>
      <p:sp>
        <p:nvSpPr>
          <p:cNvPr id="32" name="TextBox 31">
            <a:extLst>
              <a:ext uri="{FF2B5EF4-FFF2-40B4-BE49-F238E27FC236}">
                <a16:creationId xmlns:a16="http://schemas.microsoft.com/office/drawing/2014/main" id="{1AE7C814-F820-4126-943C-D95D8E15B04F}"/>
              </a:ext>
            </a:extLst>
          </p:cNvPr>
          <p:cNvSpPr txBox="1"/>
          <p:nvPr/>
        </p:nvSpPr>
        <p:spPr>
          <a:xfrm>
            <a:off x="8503273" y="2622984"/>
            <a:ext cx="936475" cy="369332"/>
          </a:xfrm>
          <a:prstGeom prst="rect">
            <a:avLst/>
          </a:prstGeom>
          <a:noFill/>
        </p:spPr>
        <p:txBody>
          <a:bodyPr wrap="none" rtlCol="0">
            <a:spAutoFit/>
          </a:bodyPr>
          <a:lstStyle/>
          <a:p>
            <a:r>
              <a:rPr lang="en-US" dirty="0"/>
              <a:t>FEMALE</a:t>
            </a:r>
          </a:p>
        </p:txBody>
      </p:sp>
      <p:sp>
        <p:nvSpPr>
          <p:cNvPr id="36" name="TextBox 35">
            <a:extLst>
              <a:ext uri="{FF2B5EF4-FFF2-40B4-BE49-F238E27FC236}">
                <a16:creationId xmlns:a16="http://schemas.microsoft.com/office/drawing/2014/main" id="{DD71823F-EAB2-4B38-87FE-B00EE2C60654}"/>
              </a:ext>
            </a:extLst>
          </p:cNvPr>
          <p:cNvSpPr txBox="1"/>
          <p:nvPr/>
        </p:nvSpPr>
        <p:spPr>
          <a:xfrm>
            <a:off x="317947" y="1039296"/>
            <a:ext cx="10772774" cy="1384995"/>
          </a:xfrm>
          <a:prstGeom prst="rect">
            <a:avLst/>
          </a:prstGeom>
          <a:noFill/>
        </p:spPr>
        <p:txBody>
          <a:bodyPr wrap="square" rtlCol="0">
            <a:spAutoFit/>
          </a:bodyPr>
          <a:lstStyle/>
          <a:p>
            <a:r>
              <a:rPr lang="en-US" sz="2800" dirty="0"/>
              <a:t>Gender categories are </a:t>
            </a:r>
            <a:r>
              <a:rPr lang="en-US" sz="2400" dirty="0"/>
              <a:t>(at least partly)</a:t>
            </a:r>
            <a:r>
              <a:rPr lang="en-US" sz="2800" dirty="0"/>
              <a:t> </a:t>
            </a:r>
            <a:r>
              <a:rPr lang="en-US" sz="2800" b="1" dirty="0"/>
              <a:t>socially constructed</a:t>
            </a:r>
            <a:r>
              <a:rPr lang="en-US" sz="2800" dirty="0"/>
              <a:t>.</a:t>
            </a:r>
            <a:br>
              <a:rPr lang="en-US" sz="2800" dirty="0"/>
            </a:br>
            <a:r>
              <a:rPr lang="en-US" sz="2800" dirty="0"/>
              <a:t>Category differences emerge </a:t>
            </a:r>
            <a:r>
              <a:rPr lang="en-US" sz="2400" dirty="0"/>
              <a:t>(at least partly) </a:t>
            </a:r>
            <a:r>
              <a:rPr lang="en-US" sz="2800" dirty="0"/>
              <a:t>because of </a:t>
            </a:r>
            <a:br>
              <a:rPr lang="en-US" sz="2800" dirty="0"/>
            </a:br>
            <a:r>
              <a:rPr lang="en-US" sz="2800" b="1" dirty="0"/>
              <a:t>different social-structural forces.</a:t>
            </a:r>
            <a:endParaRPr lang="en-US" sz="2800" dirty="0"/>
          </a:p>
        </p:txBody>
      </p:sp>
      <p:sp>
        <p:nvSpPr>
          <p:cNvPr id="37" name="TextBox 36">
            <a:extLst>
              <a:ext uri="{FF2B5EF4-FFF2-40B4-BE49-F238E27FC236}">
                <a16:creationId xmlns:a16="http://schemas.microsoft.com/office/drawing/2014/main" id="{3140C07F-4173-4EC2-AE90-F6F4CB6FFC56}"/>
              </a:ext>
            </a:extLst>
          </p:cNvPr>
          <p:cNvSpPr txBox="1"/>
          <p:nvPr/>
        </p:nvSpPr>
        <p:spPr>
          <a:xfrm>
            <a:off x="2416717" y="5754112"/>
            <a:ext cx="2843086" cy="369332"/>
          </a:xfrm>
          <a:prstGeom prst="rect">
            <a:avLst/>
          </a:prstGeom>
          <a:noFill/>
        </p:spPr>
        <p:txBody>
          <a:bodyPr wrap="none" rtlCol="0">
            <a:spAutoFit/>
          </a:bodyPr>
          <a:lstStyle/>
          <a:p>
            <a:r>
              <a:rPr lang="en-US" dirty="0"/>
              <a:t>social context of being MALE</a:t>
            </a:r>
          </a:p>
        </p:txBody>
      </p:sp>
      <p:sp>
        <p:nvSpPr>
          <p:cNvPr id="38" name="TextBox 37">
            <a:extLst>
              <a:ext uri="{FF2B5EF4-FFF2-40B4-BE49-F238E27FC236}">
                <a16:creationId xmlns:a16="http://schemas.microsoft.com/office/drawing/2014/main" id="{3CD8540D-7A9B-45E0-8FDE-893D8238E38C}"/>
              </a:ext>
            </a:extLst>
          </p:cNvPr>
          <p:cNvSpPr txBox="1"/>
          <p:nvPr/>
        </p:nvSpPr>
        <p:spPr>
          <a:xfrm>
            <a:off x="7995329" y="5753847"/>
            <a:ext cx="3061094" cy="369332"/>
          </a:xfrm>
          <a:prstGeom prst="rect">
            <a:avLst/>
          </a:prstGeom>
          <a:noFill/>
        </p:spPr>
        <p:txBody>
          <a:bodyPr wrap="none" rtlCol="0">
            <a:spAutoFit/>
          </a:bodyPr>
          <a:lstStyle/>
          <a:p>
            <a:r>
              <a:rPr lang="en-US" dirty="0"/>
              <a:t>social context of being FEMALE</a:t>
            </a:r>
          </a:p>
        </p:txBody>
      </p:sp>
    </p:spTree>
    <p:extLst>
      <p:ext uri="{BB962C8B-B14F-4D97-AF65-F5344CB8AC3E}">
        <p14:creationId xmlns:p14="http://schemas.microsoft.com/office/powerpoint/2010/main" val="3039506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t>An essentialist </a:t>
            </a:r>
            <a:br>
              <a:rPr lang="en-US" sz="4400" dirty="0"/>
            </a:br>
            <a:r>
              <a:rPr lang="en-US" sz="4400" dirty="0"/>
              <a:t>theory of gender</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51E076B-19A1-4C8E-A19F-3DD55F68B518}"/>
              </a:ext>
            </a:extLst>
          </p:cNvPr>
          <p:cNvGrpSpPr/>
          <p:nvPr/>
        </p:nvGrpSpPr>
        <p:grpSpPr>
          <a:xfrm>
            <a:off x="7613059" y="4999856"/>
            <a:ext cx="2529248" cy="1180763"/>
            <a:chOff x="7613059" y="4999856"/>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69486"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39028"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981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788790" y="4635328"/>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Language</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863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492988" y="3242957"/>
            <a:ext cx="2699012" cy="1556832"/>
          </a:xfrm>
        </p:spPr>
        <p:txBody>
          <a:bodyPr>
            <a:normAutofit/>
          </a:bodyPr>
          <a:lstStyle/>
          <a:p>
            <a:r>
              <a:rPr lang="en-US" sz="2800" dirty="0"/>
              <a:t>A social-structural theory of gender</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An essentialist </a:t>
            </a:r>
            <a:br>
              <a:rPr lang="en-US" sz="2800" dirty="0"/>
            </a:br>
            <a:r>
              <a:rPr lang="en-US" sz="2800" dirty="0"/>
              <a:t>theory of gender</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893079" y="2142841"/>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a:extLst>
              <a:ext uri="{FF2B5EF4-FFF2-40B4-BE49-F238E27FC236}">
                <a16:creationId xmlns:a16="http://schemas.microsoft.com/office/drawing/2014/main" id="{7426C90C-5ED4-48D4-9E9C-BE13FDF39181}"/>
              </a:ext>
            </a:extLst>
          </p:cNvPr>
          <p:cNvSpPr/>
          <p:nvPr/>
        </p:nvSpPr>
        <p:spPr>
          <a:xfrm>
            <a:off x="285978" y="301130"/>
            <a:ext cx="60960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rPr>
              <a:t>Language</a:t>
            </a:r>
            <a:r>
              <a:rPr lang="en-US" sz="2800" dirty="0">
                <a:solidFill>
                  <a:prstClr val="black"/>
                </a:solidFill>
              </a:rPr>
              <a:t> provides information about which view of gender to take.</a:t>
            </a:r>
          </a:p>
        </p:txBody>
      </p:sp>
      <p:sp>
        <p:nvSpPr>
          <p:cNvPr id="17" name="Title 3">
            <a:extLst>
              <a:ext uri="{FF2B5EF4-FFF2-40B4-BE49-F238E27FC236}">
                <a16:creationId xmlns:a16="http://schemas.microsoft.com/office/drawing/2014/main" id="{8F86DFED-08EE-47B0-B815-14FFFF0814B3}"/>
              </a:ext>
            </a:extLst>
          </p:cNvPr>
          <p:cNvSpPr txBox="1">
            <a:spLocks/>
          </p:cNvSpPr>
          <p:nvPr/>
        </p:nvSpPr>
        <p:spPr>
          <a:xfrm>
            <a:off x="701687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t>Generic language</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427811" y="2247391"/>
            <a:ext cx="673851" cy="72043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418499" y="3774014"/>
            <a:ext cx="820043" cy="561109"/>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50D66E5-8A9C-4B4F-B1AE-62E4EF02A479}"/>
              </a:ext>
            </a:extLst>
          </p:cNvPr>
          <p:cNvSpPr txBox="1"/>
          <p:nvPr/>
        </p:nvSpPr>
        <p:spPr>
          <a:xfrm>
            <a:off x="532335" y="1427075"/>
            <a:ext cx="6248824" cy="954107"/>
          </a:xfrm>
          <a:prstGeom prst="rect">
            <a:avLst/>
          </a:prstGeom>
          <a:noFill/>
        </p:spPr>
        <p:txBody>
          <a:bodyPr wrap="square" rtlCol="0">
            <a:spAutoFit/>
          </a:bodyPr>
          <a:lstStyle/>
          <a:p>
            <a:pPr marL="166688" indent="-166688"/>
            <a:r>
              <a:rPr lang="en-US" sz="2800" b="1" dirty="0"/>
              <a:t>Generic language </a:t>
            </a:r>
            <a:r>
              <a:rPr lang="en-US" sz="2800" dirty="0"/>
              <a:t>has been suggested </a:t>
            </a:r>
            <a:br>
              <a:rPr lang="en-US" sz="2800" dirty="0"/>
            </a:br>
            <a:r>
              <a:rPr lang="en-US" sz="2800" dirty="0"/>
              <a:t>as a linguistic cue for essentialism.</a:t>
            </a:r>
          </a:p>
        </p:txBody>
      </p:sp>
      <p:grpSp>
        <p:nvGrpSpPr>
          <p:cNvPr id="20" name="Group 19">
            <a:extLst>
              <a:ext uri="{FF2B5EF4-FFF2-40B4-BE49-F238E27FC236}">
                <a16:creationId xmlns:a16="http://schemas.microsoft.com/office/drawing/2014/main" id="{796AE28B-45FE-4DF9-A9ED-4D42EF4E7C42}"/>
              </a:ext>
            </a:extLst>
          </p:cNvPr>
          <p:cNvGrpSpPr/>
          <p:nvPr/>
        </p:nvGrpSpPr>
        <p:grpSpPr>
          <a:xfrm>
            <a:off x="9788790" y="4635328"/>
            <a:ext cx="1821320" cy="850271"/>
            <a:chOff x="7045589" y="1663711"/>
            <a:chExt cx="2529248" cy="1180763"/>
          </a:xfrm>
        </p:grpSpPr>
        <p:sp>
          <p:nvSpPr>
            <p:cNvPr id="21" name="Rectangle 20">
              <a:extLst>
                <a:ext uri="{FF2B5EF4-FFF2-40B4-BE49-F238E27FC236}">
                  <a16:creationId xmlns:a16="http://schemas.microsoft.com/office/drawing/2014/main" id="{6BBC49ED-9ABB-41E0-9FC6-6CBC6ED679FB}"/>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2364DC6-C7AF-41F1-BD50-600F6B14BAA6}"/>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D58F674B-01FC-4740-B1B4-DA026D5F6C91}"/>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365F3032-A136-4CD5-B1A9-CC330E4CBDE4}"/>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56561667"/>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10341</TotalTime>
  <Words>3968</Words>
  <Application>Microsoft Office PowerPoint</Application>
  <PresentationFormat>Widescreen</PresentationFormat>
  <Paragraphs>566</Paragraphs>
  <Slides>54</Slides>
  <Notes>51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Arial</vt:lpstr>
      <vt:lpstr>Calibri</vt:lpstr>
      <vt:lpstr>Calibri Light</vt:lpstr>
      <vt:lpstr>Cambria</vt:lpstr>
      <vt:lpstr>Georgia</vt:lpstr>
      <vt:lpstr>Helvetica</vt:lpstr>
      <vt:lpstr>Metropolitan</vt:lpstr>
      <vt:lpstr>Marianna Zhang</vt:lpstr>
      <vt:lpstr>People of different genders are different in a variety of ways.</vt:lpstr>
      <vt:lpstr>People of different genders are different in a variety of ways.</vt:lpstr>
      <vt:lpstr>People of different genders are different in a variety of ways.</vt:lpstr>
      <vt:lpstr>An essentialist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view of gender</vt:lpstr>
      <vt:lpstr>PowerPoint Presentation</vt:lpstr>
      <vt:lpstr>Generics as a cue for essentialism</vt:lpstr>
      <vt:lpstr>PowerPoint Presentation</vt:lpstr>
      <vt:lpstr>PowerPoint Presentation</vt:lpstr>
      <vt:lpstr>PowerPoint Presentation</vt:lpstr>
      <vt:lpstr>Formal explanations as a cue for essentialism</vt:lpstr>
      <vt:lpstr>Formal explanations can cue essentialism for animal and gender categories.</vt:lpstr>
      <vt:lpstr>PowerPoint Presentation</vt:lpstr>
      <vt:lpstr>PowerPoint Presentation</vt:lpstr>
      <vt:lpstr>PowerPoint Presentation</vt:lpstr>
      <vt:lpstr>PowerPoint Presentation</vt:lpstr>
      <vt:lpstr>PowerPoint Presentation</vt:lpstr>
      <vt:lpstr>PowerPoint Presentation</vt:lpstr>
      <vt:lpstr>Can information about a structural context block an essentialist interpretation of a formal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social-structural theory of gender</vt:lpstr>
      <vt:lpstr>A social-structural theory of gender</vt:lpstr>
      <vt:lpstr>A social-structural theory of gender</vt:lpstr>
      <vt:lpstr>A social-structural theory of gender</vt:lpstr>
      <vt:lpstr>A social-structural theory of gender</vt:lpstr>
      <vt:lpstr>A social-structural theory of gender</vt:lpstr>
      <vt:lpstr>PowerPoint Presentation</vt:lpstr>
      <vt:lpstr>PowerPoint Presentation</vt:lpstr>
      <vt:lpstr>A social-structural theory of gender</vt:lpstr>
      <vt:lpstr>A social-structural theory of gender</vt:lpstr>
      <vt:lpstr>A social-structural theory of gender</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2031</cp:revision>
  <cp:lastPrinted>2019-03-01T18:39:58Z</cp:lastPrinted>
  <dcterms:created xsi:type="dcterms:W3CDTF">2018-11-29T07:29:27Z</dcterms:created>
  <dcterms:modified xsi:type="dcterms:W3CDTF">2019-05-14T11:10:13Z</dcterms:modified>
</cp:coreProperties>
</file>